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313" r:id="rId2"/>
    <p:sldId id="314" r:id="rId3"/>
    <p:sldId id="315" r:id="rId4"/>
    <p:sldId id="316" r:id="rId5"/>
    <p:sldId id="317" r:id="rId6"/>
    <p:sldId id="318" r:id="rId7"/>
    <p:sldId id="319" r:id="rId8"/>
    <p:sldId id="320" r:id="rId9"/>
    <p:sldId id="321" r:id="rId10"/>
    <p:sldId id="322" r:id="rId11"/>
    <p:sldId id="323" r:id="rId12"/>
    <p:sldId id="324" r:id="rId13"/>
    <p:sldId id="325" r:id="rId14"/>
    <p:sldId id="326" r:id="rId15"/>
    <p:sldId id="327" r:id="rId16"/>
    <p:sldId id="328" r:id="rId17"/>
    <p:sldId id="329" r:id="rId18"/>
    <p:sldId id="330" r:id="rId19"/>
    <p:sldId id="331" r:id="rId20"/>
    <p:sldId id="332" r:id="rId21"/>
    <p:sldId id="333" r:id="rId22"/>
    <p:sldId id="334" r:id="rId23"/>
    <p:sldId id="335" r:id="rId24"/>
    <p:sldId id="336" r:id="rId25"/>
    <p:sldId id="337" r:id="rId26"/>
    <p:sldId id="338" r:id="rId27"/>
    <p:sldId id="344" r:id="rId28"/>
    <p:sldId id="339" r:id="rId29"/>
    <p:sldId id="342" r:id="rId30"/>
    <p:sldId id="341" r:id="rId31"/>
    <p:sldId id="343" r:id="rId32"/>
    <p:sldId id="345" r:id="rId33"/>
    <p:sldId id="340" r:id="rId34"/>
  </p:sldIdLst>
  <p:sldSz cx="12192000" cy="6858000"/>
  <p:notesSz cx="6858000" cy="9296400"/>
  <p:embeddedFontLs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Dreaming Outloud Pro" panose="03050502040302030504" pitchFamily="66" charset="0"/>
      <p:regular r:id="rId42"/>
      <p:italic r:id="rId43"/>
    </p:embeddedFont>
    <p:embeddedFont>
      <p:font typeface="Proxima Nova"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gGAxW7COthaUC4fWynr6PyPGDfk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63" autoAdjust="0"/>
    <p:restoredTop sz="41813" autoAdjust="0"/>
  </p:normalViewPr>
  <p:slideViewPr>
    <p:cSldViewPr snapToGrid="0">
      <p:cViewPr varScale="1">
        <p:scale>
          <a:sx n="36" d="100"/>
          <a:sy n="36" d="100"/>
        </p:scale>
        <p:origin x="999" y="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73446A-0497-4BCB-B05F-69A78481D4C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7762F8A0-05B1-405D-A817-3A6479008E6B}">
      <dgm:prSet phldrT="[Text]"/>
      <dgm:spPr/>
      <dgm:t>
        <a:bodyPr/>
        <a:lstStyle/>
        <a:p>
          <a:r>
            <a:rPr lang="en-US" dirty="0"/>
            <a:t>I can’t change it without tests</a:t>
          </a:r>
        </a:p>
      </dgm:t>
    </dgm:pt>
    <dgm:pt modelId="{4E73792A-3F62-4DC3-84C9-425EEC13F929}" type="parTrans" cxnId="{47C3C0C4-195D-42E2-BDE3-1F75CF223E37}">
      <dgm:prSet/>
      <dgm:spPr/>
      <dgm:t>
        <a:bodyPr/>
        <a:lstStyle/>
        <a:p>
          <a:endParaRPr lang="en-US"/>
        </a:p>
      </dgm:t>
    </dgm:pt>
    <dgm:pt modelId="{5B73D86D-EA37-4CBF-964B-62083AC8D869}" type="sibTrans" cxnId="{47C3C0C4-195D-42E2-BDE3-1F75CF223E37}">
      <dgm:prSet/>
      <dgm:spPr>
        <a:ln w="76200"/>
      </dgm:spPr>
      <dgm:t>
        <a:bodyPr/>
        <a:lstStyle/>
        <a:p>
          <a:endParaRPr lang="en-US"/>
        </a:p>
      </dgm:t>
    </dgm:pt>
    <dgm:pt modelId="{CC2F5BEA-8472-4F67-9C91-A80EA2808BAB}">
      <dgm:prSet phldrT="[Text]"/>
      <dgm:spPr/>
      <dgm:t>
        <a:bodyPr/>
        <a:lstStyle/>
        <a:p>
          <a:r>
            <a:rPr lang="en-US" dirty="0"/>
            <a:t>I can’t test it without changing it</a:t>
          </a:r>
        </a:p>
      </dgm:t>
    </dgm:pt>
    <dgm:pt modelId="{D23569E8-BC5F-46A8-A42B-3505B1F0816A}" type="parTrans" cxnId="{DD4CA5B0-2E2A-4320-9130-20E9A4E5CDF9}">
      <dgm:prSet/>
      <dgm:spPr/>
      <dgm:t>
        <a:bodyPr/>
        <a:lstStyle/>
        <a:p>
          <a:endParaRPr lang="en-US"/>
        </a:p>
      </dgm:t>
    </dgm:pt>
    <dgm:pt modelId="{2B93C178-8F1B-4834-9AAB-3FC772251063}" type="sibTrans" cxnId="{DD4CA5B0-2E2A-4320-9130-20E9A4E5CDF9}">
      <dgm:prSet/>
      <dgm:spPr>
        <a:ln w="76200"/>
      </dgm:spPr>
      <dgm:t>
        <a:bodyPr/>
        <a:lstStyle/>
        <a:p>
          <a:endParaRPr lang="en-US"/>
        </a:p>
      </dgm:t>
    </dgm:pt>
    <dgm:pt modelId="{174B1A27-9465-4A8A-9439-3C7661F5FA9B}" type="pres">
      <dgm:prSet presAssocID="{4673446A-0497-4BCB-B05F-69A78481D4C2}" presName="cycle" presStyleCnt="0">
        <dgm:presLayoutVars>
          <dgm:dir/>
          <dgm:resizeHandles val="exact"/>
        </dgm:presLayoutVars>
      </dgm:prSet>
      <dgm:spPr/>
    </dgm:pt>
    <dgm:pt modelId="{8D501333-EAC0-416B-9B6E-8B62039ACCC2}" type="pres">
      <dgm:prSet presAssocID="{7762F8A0-05B1-405D-A817-3A6479008E6B}" presName="node" presStyleLbl="node1" presStyleIdx="0" presStyleCnt="2">
        <dgm:presLayoutVars>
          <dgm:bulletEnabled val="1"/>
        </dgm:presLayoutVars>
      </dgm:prSet>
      <dgm:spPr/>
    </dgm:pt>
    <dgm:pt modelId="{22A85311-3CD5-4CA1-B10D-0E9A9A295EAB}" type="pres">
      <dgm:prSet presAssocID="{7762F8A0-05B1-405D-A817-3A6479008E6B}" presName="spNode" presStyleCnt="0"/>
      <dgm:spPr/>
    </dgm:pt>
    <dgm:pt modelId="{7D33DC46-1ABB-4361-8CB6-7F691537AA62}" type="pres">
      <dgm:prSet presAssocID="{5B73D86D-EA37-4CBF-964B-62083AC8D869}" presName="sibTrans" presStyleLbl="sibTrans1D1" presStyleIdx="0" presStyleCnt="2"/>
      <dgm:spPr/>
    </dgm:pt>
    <dgm:pt modelId="{A9BBA78A-2A01-484B-91A6-8463C08863B8}" type="pres">
      <dgm:prSet presAssocID="{CC2F5BEA-8472-4F67-9C91-A80EA2808BAB}" presName="node" presStyleLbl="node1" presStyleIdx="1" presStyleCnt="2">
        <dgm:presLayoutVars>
          <dgm:bulletEnabled val="1"/>
        </dgm:presLayoutVars>
      </dgm:prSet>
      <dgm:spPr/>
    </dgm:pt>
    <dgm:pt modelId="{E9F2E9CF-D942-4570-BE30-59935CD925E1}" type="pres">
      <dgm:prSet presAssocID="{CC2F5BEA-8472-4F67-9C91-A80EA2808BAB}" presName="spNode" presStyleCnt="0"/>
      <dgm:spPr/>
    </dgm:pt>
    <dgm:pt modelId="{583313AF-8614-4C55-9B37-DE2BAC3665D0}" type="pres">
      <dgm:prSet presAssocID="{2B93C178-8F1B-4834-9AAB-3FC772251063}" presName="sibTrans" presStyleLbl="sibTrans1D1" presStyleIdx="1" presStyleCnt="2"/>
      <dgm:spPr/>
    </dgm:pt>
  </dgm:ptLst>
  <dgm:cxnLst>
    <dgm:cxn modelId="{341E3020-CA68-4237-9CC7-FF8E2F28DEC8}" type="presOf" srcId="{7762F8A0-05B1-405D-A817-3A6479008E6B}" destId="{8D501333-EAC0-416B-9B6E-8B62039ACCC2}" srcOrd="0" destOrd="0" presId="urn:microsoft.com/office/officeart/2005/8/layout/cycle5"/>
    <dgm:cxn modelId="{BA7E7B65-01CF-4481-817D-25A749786D69}" type="presOf" srcId="{4673446A-0497-4BCB-B05F-69A78481D4C2}" destId="{174B1A27-9465-4A8A-9439-3C7661F5FA9B}" srcOrd="0" destOrd="0" presId="urn:microsoft.com/office/officeart/2005/8/layout/cycle5"/>
    <dgm:cxn modelId="{F008FF6A-5C28-4339-AD59-AE8126CD0AE4}" type="presOf" srcId="{CC2F5BEA-8472-4F67-9C91-A80EA2808BAB}" destId="{A9BBA78A-2A01-484B-91A6-8463C08863B8}" srcOrd="0" destOrd="0" presId="urn:microsoft.com/office/officeart/2005/8/layout/cycle5"/>
    <dgm:cxn modelId="{DD4CA5B0-2E2A-4320-9130-20E9A4E5CDF9}" srcId="{4673446A-0497-4BCB-B05F-69A78481D4C2}" destId="{CC2F5BEA-8472-4F67-9C91-A80EA2808BAB}" srcOrd="1" destOrd="0" parTransId="{D23569E8-BC5F-46A8-A42B-3505B1F0816A}" sibTransId="{2B93C178-8F1B-4834-9AAB-3FC772251063}"/>
    <dgm:cxn modelId="{47C3C0C4-195D-42E2-BDE3-1F75CF223E37}" srcId="{4673446A-0497-4BCB-B05F-69A78481D4C2}" destId="{7762F8A0-05B1-405D-A817-3A6479008E6B}" srcOrd="0" destOrd="0" parTransId="{4E73792A-3F62-4DC3-84C9-425EEC13F929}" sibTransId="{5B73D86D-EA37-4CBF-964B-62083AC8D869}"/>
    <dgm:cxn modelId="{0583E5C8-5DFB-4CC8-9F72-BEE2722F789A}" type="presOf" srcId="{2B93C178-8F1B-4834-9AAB-3FC772251063}" destId="{583313AF-8614-4C55-9B37-DE2BAC3665D0}" srcOrd="0" destOrd="0" presId="urn:microsoft.com/office/officeart/2005/8/layout/cycle5"/>
    <dgm:cxn modelId="{47DADFE7-3753-4FD4-A750-4EA6C29E2ECE}" type="presOf" srcId="{5B73D86D-EA37-4CBF-964B-62083AC8D869}" destId="{7D33DC46-1ABB-4361-8CB6-7F691537AA62}" srcOrd="0" destOrd="0" presId="urn:microsoft.com/office/officeart/2005/8/layout/cycle5"/>
    <dgm:cxn modelId="{ECEC66D4-725B-4C0F-9D5D-6198BE821185}" type="presParOf" srcId="{174B1A27-9465-4A8A-9439-3C7661F5FA9B}" destId="{8D501333-EAC0-416B-9B6E-8B62039ACCC2}" srcOrd="0" destOrd="0" presId="urn:microsoft.com/office/officeart/2005/8/layout/cycle5"/>
    <dgm:cxn modelId="{11360043-5E87-4520-9B94-D2558235CE0D}" type="presParOf" srcId="{174B1A27-9465-4A8A-9439-3C7661F5FA9B}" destId="{22A85311-3CD5-4CA1-B10D-0E9A9A295EAB}" srcOrd="1" destOrd="0" presId="urn:microsoft.com/office/officeart/2005/8/layout/cycle5"/>
    <dgm:cxn modelId="{5F7F431A-6F11-4DB6-9AEC-814A1B748DD4}" type="presParOf" srcId="{174B1A27-9465-4A8A-9439-3C7661F5FA9B}" destId="{7D33DC46-1ABB-4361-8CB6-7F691537AA62}" srcOrd="2" destOrd="0" presId="urn:microsoft.com/office/officeart/2005/8/layout/cycle5"/>
    <dgm:cxn modelId="{BA699713-591E-4B96-A22A-F2C6C3C3CAB6}" type="presParOf" srcId="{174B1A27-9465-4A8A-9439-3C7661F5FA9B}" destId="{A9BBA78A-2A01-484B-91A6-8463C08863B8}" srcOrd="3" destOrd="0" presId="urn:microsoft.com/office/officeart/2005/8/layout/cycle5"/>
    <dgm:cxn modelId="{1ECB218F-34BB-4AAE-9C6D-04201658FFC9}" type="presParOf" srcId="{174B1A27-9465-4A8A-9439-3C7661F5FA9B}" destId="{E9F2E9CF-D942-4570-BE30-59935CD925E1}" srcOrd="4" destOrd="0" presId="urn:microsoft.com/office/officeart/2005/8/layout/cycle5"/>
    <dgm:cxn modelId="{884F2FC1-9991-4AB2-953C-4C0E4D227ABE}" type="presParOf" srcId="{174B1A27-9465-4A8A-9439-3C7661F5FA9B}" destId="{583313AF-8614-4C55-9B37-DE2BAC3665D0}" srcOrd="5"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01333-EAC0-416B-9B6E-8B62039ACCC2}">
      <dsp:nvSpPr>
        <dsp:cNvPr id="0" name=""/>
        <dsp:cNvSpPr/>
      </dsp:nvSpPr>
      <dsp:spPr>
        <a:xfrm>
          <a:off x="1828" y="1454315"/>
          <a:ext cx="3861593" cy="2510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I can’t change it without tests</a:t>
          </a:r>
        </a:p>
      </dsp:txBody>
      <dsp:txXfrm>
        <a:off x="124358" y="1576845"/>
        <a:ext cx="3616533" cy="2264975"/>
      </dsp:txXfrm>
    </dsp:sp>
    <dsp:sp modelId="{7D33DC46-1ABB-4361-8CB6-7F691537AA62}">
      <dsp:nvSpPr>
        <dsp:cNvPr id="0" name=""/>
        <dsp:cNvSpPr/>
      </dsp:nvSpPr>
      <dsp:spPr>
        <a:xfrm>
          <a:off x="1932625" y="577958"/>
          <a:ext cx="4262749" cy="4262749"/>
        </a:xfrm>
        <a:custGeom>
          <a:avLst/>
          <a:gdLst/>
          <a:ahLst/>
          <a:cxnLst/>
          <a:rect l="0" t="0" r="0" b="0"/>
          <a:pathLst>
            <a:path>
              <a:moveTo>
                <a:pt x="896646" y="394076"/>
              </a:moveTo>
              <a:arcTo wR="2131374" hR="2131374" stAng="14075875" swAng="4248250"/>
            </a:path>
          </a:pathLst>
        </a:custGeom>
        <a:noFill/>
        <a:ln w="762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A9BBA78A-2A01-484B-91A6-8463C08863B8}">
      <dsp:nvSpPr>
        <dsp:cNvPr id="0" name=""/>
        <dsp:cNvSpPr/>
      </dsp:nvSpPr>
      <dsp:spPr>
        <a:xfrm>
          <a:off x="4264578" y="1454315"/>
          <a:ext cx="3861593" cy="2510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I can’t test it without changing it</a:t>
          </a:r>
        </a:p>
      </dsp:txBody>
      <dsp:txXfrm>
        <a:off x="4387108" y="1576845"/>
        <a:ext cx="3616533" cy="2264975"/>
      </dsp:txXfrm>
    </dsp:sp>
    <dsp:sp modelId="{583313AF-8614-4C55-9B37-DE2BAC3665D0}">
      <dsp:nvSpPr>
        <dsp:cNvPr id="0" name=""/>
        <dsp:cNvSpPr/>
      </dsp:nvSpPr>
      <dsp:spPr>
        <a:xfrm>
          <a:off x="1932625" y="577958"/>
          <a:ext cx="4262749" cy="4262749"/>
        </a:xfrm>
        <a:custGeom>
          <a:avLst/>
          <a:gdLst/>
          <a:ahLst/>
          <a:cxnLst/>
          <a:rect l="0" t="0" r="0" b="0"/>
          <a:pathLst>
            <a:path>
              <a:moveTo>
                <a:pt x="3366103" y="3868673"/>
              </a:moveTo>
              <a:arcTo wR="2131374" hR="2131374" stAng="3275875" swAng="4248250"/>
            </a:path>
          </a:pathLst>
        </a:custGeom>
        <a:noFill/>
        <a:ln w="762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1:notes"/>
          <p:cNvSpPr txBox="1">
            <a:spLocks noGrp="1"/>
          </p:cNvSpPr>
          <p:nvPr>
            <p:ph type="body" idx="1"/>
          </p:nvPr>
        </p:nvSpPr>
        <p:spPr>
          <a:xfrm>
            <a:off x="685800" y="4415790"/>
            <a:ext cx="5486400" cy="41833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everybody! I’m so </a:t>
            </a:r>
            <a:r>
              <a:rPr lang="en-US" dirty="0" err="1"/>
              <a:t>honoured</a:t>
            </a:r>
            <a:r>
              <a:rPr lang="en-US" dirty="0"/>
              <a:t> join you here at CRAFT, and I’m excited to talk to you about how using empathy can make tests easy and code safe. I’m Marian Hartman, learning designer and partner to Arlo Belshee at Deep Roots.</a:t>
            </a:r>
            <a:endParaRPr dirty="0"/>
          </a:p>
        </p:txBody>
      </p:sp>
      <p:sp>
        <p:nvSpPr>
          <p:cNvPr id="55" name="Google Shape;55;p1: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545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But then, of course, came the PDF editor. It breaks our illusion of control, which is the same thing as developers refactoring without permission. Managers really dislike code changing without permission.</a:t>
            </a:r>
          </a:p>
        </p:txBody>
      </p:sp>
    </p:spTree>
    <p:extLst>
      <p:ext uri="{BB962C8B-B14F-4D97-AF65-F5344CB8AC3E}">
        <p14:creationId xmlns:p14="http://schemas.microsoft.com/office/powerpoint/2010/main" val="1985957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So we finally realize the code needs to change. Here’s our classic solution.</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Call a meeting and we work on it together.</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Achieve consensus (if very lucky).</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Lock it back down to keep illusion of control over the risk. </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Expensive. Painful. Last resort. Like I said, we’ll do anything to avoid a cycle of panic. </a:t>
            </a:r>
            <a:endParaRPr lang="en-US" sz="1200" dirty="0">
              <a:latin typeface="Proxima Nova" panose="020B0604020202020204" charset="0"/>
            </a:endParaRPr>
          </a:p>
        </p:txBody>
      </p:sp>
    </p:spTree>
    <p:extLst>
      <p:ext uri="{BB962C8B-B14F-4D97-AF65-F5344CB8AC3E}">
        <p14:creationId xmlns:p14="http://schemas.microsoft.com/office/powerpoint/2010/main" val="3554091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b="0" i="0" u="none" strike="noStrike" dirty="0">
                <a:solidFill>
                  <a:srgbClr val="000000"/>
                </a:solidFill>
                <a:effectLst/>
                <a:latin typeface="Proxima Nova" panose="020B0604020202020204" charset="0"/>
              </a:rPr>
              <a:t>The obvious solution is to make our code testable so every detail doesn’t need controlled. [CLICK]</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They SAY that refactoring makes the code testable and reduces future bugs! [CLICK]</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BUT that is a change. Is it worth making that first change?? [CLICK]</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In other words, is it worth risking a bug now to reduce the risk of adding bugs when I add the feature later?</a:t>
            </a:r>
          </a:p>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1216793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b="0" i="0" u="none" strike="noStrike" dirty="0">
                <a:solidFill>
                  <a:srgbClr val="000000"/>
                </a:solidFill>
                <a:effectLst/>
                <a:latin typeface="Proxima Nova" panose="020B0604020202020204" charset="0"/>
              </a:rPr>
              <a:t>Let’s say that my PDF is one of 50 nearly identical contracts we use worldwide. </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[CLICK] The contracts reference “</a:t>
            </a:r>
            <a:r>
              <a:rPr lang="en-US" sz="1200" b="0" i="0" u="none" strike="noStrike" dirty="0" err="1">
                <a:solidFill>
                  <a:srgbClr val="000000"/>
                </a:solidFill>
                <a:effectLst/>
                <a:latin typeface="Proxima Nova" panose="020B0604020202020204" charset="0"/>
              </a:rPr>
              <a:t>licences</a:t>
            </a:r>
            <a:r>
              <a:rPr lang="en-US" sz="1200" b="0" i="0" u="none" strike="noStrike" dirty="0">
                <a:solidFill>
                  <a:srgbClr val="000000"/>
                </a:solidFill>
                <a:effectLst/>
                <a:latin typeface="Proxima Nova" panose="020B0604020202020204" charset="0"/>
              </a:rPr>
              <a:t>”.</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[CLICK] But using that term adds legal responsibilities in the EU, so it adds a risk of lawsuit. </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[CLICK] The fix is to change all contracts to reference “access grants” because it doesn’t have any specific legal meaning. </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[CLICK] Is it worth the risk to change all the contracts to avoid future lawsuits? Or is it better to leave it working as is and hope the lawsuit never shows up?</a:t>
            </a:r>
            <a:endParaRPr lang="en-US" sz="1200" dirty="0">
              <a:latin typeface="Proxima Nova" panose="020B0604020202020204" charset="0"/>
            </a:endParaRPr>
          </a:p>
        </p:txBody>
      </p:sp>
    </p:spTree>
    <p:extLst>
      <p:ext uri="{BB962C8B-B14F-4D97-AF65-F5344CB8AC3E}">
        <p14:creationId xmlns:p14="http://schemas.microsoft.com/office/powerpoint/2010/main" val="1317795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250190" marR="548640" indent="0" algn="l" rtl="0">
              <a:spcBef>
                <a:spcPts val="1800"/>
              </a:spcBef>
              <a:spcAft>
                <a:spcPts val="1800"/>
              </a:spcAft>
              <a:buNone/>
            </a:pPr>
            <a:r>
              <a:rPr lang="en-US" sz="1200" b="0" i="0" u="none" strike="noStrike" dirty="0">
                <a:solidFill>
                  <a:srgbClr val="4472C4"/>
                </a:solidFill>
                <a:effectLst/>
                <a:latin typeface="Proxima Nova" panose="020B0604020202020204" charset="0"/>
              </a:rPr>
              <a:t>So we have this exposure. We know what it is. </a:t>
            </a:r>
          </a:p>
          <a:p>
            <a:pPr marL="250190" marR="548640" indent="0" algn="l" rtl="0">
              <a:spcBef>
                <a:spcPts val="1800"/>
              </a:spcBef>
              <a:spcAft>
                <a:spcPts val="1800"/>
              </a:spcAft>
              <a:buNone/>
            </a:pPr>
            <a:endParaRPr lang="en-US" sz="1200" b="0" i="0" u="none" strike="noStrike" dirty="0">
              <a:solidFill>
                <a:srgbClr val="4472C4"/>
              </a:solidFill>
              <a:effectLst/>
              <a:latin typeface="Proxima Nova" panose="020B0604020202020204" charset="0"/>
            </a:endParaRPr>
          </a:p>
          <a:p>
            <a:pPr marL="250190" marR="548640" indent="0" algn="l" rtl="0">
              <a:spcBef>
                <a:spcPts val="1800"/>
              </a:spcBef>
              <a:spcAft>
                <a:spcPts val="1800"/>
              </a:spcAft>
              <a:buNone/>
            </a:pPr>
            <a:r>
              <a:rPr lang="en-US" sz="1200" b="0" i="0" u="none" strike="noStrike" dirty="0">
                <a:solidFill>
                  <a:srgbClr val="4472C4"/>
                </a:solidFill>
                <a:effectLst/>
                <a:latin typeface="Proxima Nova" panose="020B0604020202020204" charset="0"/>
              </a:rPr>
              <a:t>[CLICK] We </a:t>
            </a:r>
            <a:r>
              <a:rPr lang="en-US" sz="1200" b="0" i="1" u="none" strike="noStrike" dirty="0">
                <a:solidFill>
                  <a:srgbClr val="4472C4"/>
                </a:solidFill>
                <a:effectLst/>
                <a:latin typeface="Proxima Nova" panose="020B0604020202020204" charset="0"/>
              </a:rPr>
              <a:t>could</a:t>
            </a:r>
            <a:r>
              <a:rPr lang="en-US" sz="1200" b="0" i="0" u="none" strike="noStrike" dirty="0">
                <a:solidFill>
                  <a:srgbClr val="4472C4"/>
                </a:solidFill>
                <a:effectLst/>
                <a:latin typeface="Proxima Nova" panose="020B0604020202020204" charset="0"/>
              </a:rPr>
              <a:t> fix it by adding “access grants” to the contracts … it </a:t>
            </a:r>
            <a:r>
              <a:rPr lang="en-US" sz="1200" b="0" i="1" u="none" strike="noStrike" dirty="0">
                <a:solidFill>
                  <a:srgbClr val="4472C4"/>
                </a:solidFill>
                <a:effectLst/>
                <a:latin typeface="Proxima Nova" panose="020B0604020202020204" charset="0"/>
              </a:rPr>
              <a:t>should</a:t>
            </a:r>
            <a:r>
              <a:rPr lang="en-US" sz="1200" b="0" i="0" u="none" strike="noStrike" dirty="0">
                <a:solidFill>
                  <a:srgbClr val="4472C4"/>
                </a:solidFill>
                <a:effectLst/>
                <a:latin typeface="Proxima Nova" panose="020B0604020202020204" charset="0"/>
              </a:rPr>
              <a:t> fix it….</a:t>
            </a:r>
          </a:p>
          <a:p>
            <a:pPr marL="250190" marR="548640" indent="0" algn="l" rtl="0">
              <a:spcBef>
                <a:spcPts val="1800"/>
              </a:spcBef>
              <a:spcAft>
                <a:spcPts val="1800"/>
              </a:spcAft>
              <a:buNone/>
            </a:pPr>
            <a:endParaRPr lang="en-US" sz="1200" b="0" i="0" u="none" strike="noStrike" dirty="0">
              <a:solidFill>
                <a:srgbClr val="4472C4"/>
              </a:solidFill>
              <a:effectLst/>
              <a:latin typeface="Proxima Nova" panose="020B0604020202020204" charset="0"/>
            </a:endParaRPr>
          </a:p>
          <a:p>
            <a:pPr marL="250190" marR="548640" indent="0" algn="l" rtl="0">
              <a:spcBef>
                <a:spcPts val="1800"/>
              </a:spcBef>
              <a:spcAft>
                <a:spcPts val="1800"/>
              </a:spcAft>
              <a:buNone/>
            </a:pPr>
            <a:r>
              <a:rPr lang="en-US" sz="1200" b="0" i="0" u="none" strike="noStrike" dirty="0">
                <a:solidFill>
                  <a:srgbClr val="4472C4"/>
                </a:solidFill>
                <a:effectLst/>
                <a:latin typeface="Proxima Nova" panose="020B0604020202020204" charset="0"/>
              </a:rPr>
              <a:t>[CLICK] But now we have an </a:t>
            </a:r>
            <a:r>
              <a:rPr lang="en-US" sz="1200" b="1" i="0" u="none" strike="noStrike" dirty="0">
                <a:solidFill>
                  <a:srgbClr val="4472C4"/>
                </a:solidFill>
                <a:effectLst/>
                <a:latin typeface="Proxima Nova" panose="020B0604020202020204" charset="0"/>
              </a:rPr>
              <a:t>unknown</a:t>
            </a:r>
            <a:r>
              <a:rPr lang="en-US" sz="1200" b="0" i="0" u="none" strike="noStrike" dirty="0">
                <a:solidFill>
                  <a:srgbClr val="4472C4"/>
                </a:solidFill>
                <a:effectLst/>
                <a:latin typeface="Proxima Nova" panose="020B0604020202020204" charset="0"/>
              </a:rPr>
              <a:t> risk. They don’t know what else gets changed in the contract if they simply switch out the terms. </a:t>
            </a:r>
          </a:p>
          <a:p>
            <a:pPr marL="250190" marR="548640" indent="0" algn="l" rtl="0">
              <a:spcBef>
                <a:spcPts val="1800"/>
              </a:spcBef>
              <a:spcAft>
                <a:spcPts val="1800"/>
              </a:spcAft>
              <a:buNone/>
            </a:pPr>
            <a:endParaRPr lang="en-US" sz="1200" b="0" i="0" u="none" strike="noStrike" dirty="0">
              <a:solidFill>
                <a:srgbClr val="4472C4"/>
              </a:solidFill>
              <a:effectLst/>
              <a:latin typeface="Proxima Nova" panose="020B0604020202020204" charset="0"/>
            </a:endParaRPr>
          </a:p>
          <a:p>
            <a:pPr marL="250190" marR="548640" indent="0" algn="l" rtl="0">
              <a:spcBef>
                <a:spcPts val="1800"/>
              </a:spcBef>
              <a:spcAft>
                <a:spcPts val="1800"/>
              </a:spcAft>
              <a:buNone/>
            </a:pPr>
            <a:r>
              <a:rPr lang="en-US" sz="1200" b="0" i="0" u="none" strike="noStrike" dirty="0">
                <a:solidFill>
                  <a:srgbClr val="4472C4"/>
                </a:solidFill>
                <a:effectLst/>
                <a:latin typeface="Proxima Nova" panose="020B0604020202020204" charset="0"/>
              </a:rPr>
              <a:t>And to bring it right into the world of every tired tech lead’s nightmare, the org doesn’t know which customer depends on that exact language.</a:t>
            </a:r>
            <a:br>
              <a:rPr lang="en-US" sz="1200" b="0" i="0" u="none" strike="noStrike" dirty="0">
                <a:solidFill>
                  <a:srgbClr val="4472C4"/>
                </a:solidFill>
                <a:effectLst/>
                <a:latin typeface="Proxima Nova" panose="020B0604020202020204" charset="0"/>
              </a:rPr>
            </a:br>
            <a:br>
              <a:rPr lang="en-US" sz="1200" b="0" i="0" u="none" strike="noStrike" dirty="0">
                <a:solidFill>
                  <a:srgbClr val="4472C4"/>
                </a:solidFill>
                <a:effectLst/>
                <a:latin typeface="Proxima Nova" panose="020B0604020202020204" charset="0"/>
              </a:rPr>
            </a:br>
            <a:r>
              <a:rPr lang="en-US" sz="1200" b="0" i="0" u="none" strike="noStrike" dirty="0">
                <a:solidFill>
                  <a:srgbClr val="4472C4"/>
                </a:solidFill>
                <a:effectLst/>
                <a:latin typeface="Proxima Nova" panose="020B0604020202020204" charset="0"/>
              </a:rPr>
              <a:t>[CLICK] So every manager who values their job is going to accept known risk.</a:t>
            </a:r>
          </a:p>
          <a:p>
            <a:pPr marL="250190" marR="548640" indent="0" algn="l" rtl="0">
              <a:spcBef>
                <a:spcPts val="1800"/>
              </a:spcBef>
              <a:spcAft>
                <a:spcPts val="1800"/>
              </a:spcAft>
              <a:buNone/>
            </a:pPr>
            <a:endParaRPr lang="en-US" sz="1200" b="0" i="0" u="none" strike="noStrike" dirty="0">
              <a:solidFill>
                <a:srgbClr val="4472C4"/>
              </a:solidFill>
              <a:effectLst/>
              <a:latin typeface="Proxima Nova" panose="020B0604020202020204" charset="0"/>
            </a:endParaRPr>
          </a:p>
          <a:p>
            <a:pPr marL="250190" marR="548640" indent="0" algn="l" rtl="0">
              <a:spcBef>
                <a:spcPts val="1800"/>
              </a:spcBef>
              <a:spcAft>
                <a:spcPts val="1800"/>
              </a:spcAft>
              <a:buNone/>
            </a:pPr>
            <a:r>
              <a:rPr lang="en-US" sz="1200" b="0" i="0" u="none" strike="noStrike" dirty="0">
                <a:solidFill>
                  <a:srgbClr val="4472C4"/>
                </a:solidFill>
                <a:effectLst/>
                <a:latin typeface="Proxima Nova" panose="020B0604020202020204" charset="0"/>
              </a:rPr>
              <a:t>It’s our job to both reduce that risk and make the risk knowable.</a:t>
            </a:r>
            <a:br>
              <a:rPr lang="en-US" sz="1200" i="0" dirty="0">
                <a:latin typeface="Proxima Nova" panose="020B0604020202020204" charset="0"/>
              </a:rPr>
            </a:br>
            <a:endParaRPr lang="en-US" sz="1200" i="0" dirty="0">
              <a:latin typeface="Proxima Nova" panose="020B0604020202020204" charset="0"/>
            </a:endParaRPr>
          </a:p>
        </p:txBody>
      </p:sp>
    </p:spTree>
    <p:extLst>
      <p:ext uri="{BB962C8B-B14F-4D97-AF65-F5344CB8AC3E}">
        <p14:creationId xmlns:p14="http://schemas.microsoft.com/office/powerpoint/2010/main" val="3135708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To be clear, </a:t>
            </a:r>
            <a:r>
              <a:rPr lang="en-US" sz="1200" b="0" i="0" u="none" strike="noStrike" dirty="0">
                <a:solidFill>
                  <a:srgbClr val="4472C4"/>
                </a:solidFill>
                <a:effectLst/>
                <a:latin typeface="Proxima Nova" panose="020B0604020202020204" charset="0"/>
              </a:rPr>
              <a:t>reducing risk and making the risk knowable has been solved since the 1980s. </a:t>
            </a:r>
            <a:br>
              <a:rPr lang="en-US" sz="1200" i="0" dirty="0">
                <a:latin typeface="Proxima Nova" panose="020B0604020202020204" charset="0"/>
              </a:rPr>
            </a:br>
            <a:endParaRPr lang="en-US" sz="1200" dirty="0">
              <a:latin typeface="Proxima Nova" panose="020B0604020202020204" charset="0"/>
            </a:endParaRPr>
          </a:p>
          <a:p>
            <a:pPr marL="158750" indent="0">
              <a:buNone/>
            </a:pPr>
            <a:r>
              <a:rPr lang="en-US" sz="1200" dirty="0">
                <a:latin typeface="Proxima Nova" panose="020B0604020202020204" charset="0"/>
              </a:rPr>
              <a:t>We have refactoring that doesn’t change behavior, automated tests, and tools. </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However, change causing risk is still showing up as a problem. And finally, we get to my topic, where I’ll add one more tool.</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[CLICK] System empathy.</a:t>
            </a:r>
          </a:p>
          <a:p>
            <a:pPr marL="158750" indent="0">
              <a:buNone/>
            </a:pPr>
            <a:endParaRPr lang="en-US" sz="1200" dirty="0">
              <a:latin typeface="Proxima Nova" panose="020B0604020202020204" charset="0"/>
            </a:endParaRPr>
          </a:p>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3901009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When Arlo and I started working together to make Deep Roots, one of the more powerful effects I saw of his refactoring processes is the amount of system level empathy that was naturally involved. I’m going to give you a close look at it, through the lens of my brain.</a:t>
            </a:r>
          </a:p>
        </p:txBody>
      </p:sp>
    </p:spTree>
    <p:extLst>
      <p:ext uri="{BB962C8B-B14F-4D97-AF65-F5344CB8AC3E}">
        <p14:creationId xmlns:p14="http://schemas.microsoft.com/office/powerpoint/2010/main" val="3820425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This is the big picture of his Naming as a Process, one of the early processes that we teach at Deep Roots. Each naming stage makes the code one increment more testable, giving trust to the names and dropping off hours of reading code. </a:t>
            </a:r>
          </a:p>
        </p:txBody>
      </p:sp>
    </p:spTree>
    <p:extLst>
      <p:ext uri="{BB962C8B-B14F-4D97-AF65-F5344CB8AC3E}">
        <p14:creationId xmlns:p14="http://schemas.microsoft.com/office/powerpoint/2010/main" val="506510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200" b="0" i="0" u="none" strike="noStrike" dirty="0">
                <a:solidFill>
                  <a:srgbClr val="000000"/>
                </a:solidFill>
                <a:effectLst/>
                <a:latin typeface="Proxima Nova" panose="020B0604020202020204" charset="0"/>
              </a:rPr>
              <a:t>Here’s how Arlo’s explanation struck me. Not having put fingers to code before, it sounded like the contract migraines of my past life. </a:t>
            </a:r>
          </a:p>
          <a:p>
            <a:pPr marL="158750" indent="0" rtl="0">
              <a:spcBef>
                <a:spcPts val="0"/>
              </a:spcBef>
              <a:spcAft>
                <a:spcPts val="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0"/>
              </a:spcAft>
              <a:buNone/>
            </a:pPr>
            <a:r>
              <a:rPr lang="en-US" sz="1200" b="0" i="0" u="none" strike="noStrike" dirty="0">
                <a:solidFill>
                  <a:srgbClr val="000000"/>
                </a:solidFill>
                <a:effectLst/>
                <a:latin typeface="Proxima Nova" panose="020B0604020202020204" charset="0"/>
              </a:rPr>
              <a:t>How many of us, whether professionally or personally, have seen this wall of text for a contract? There are a slew of problems that make this high risk to change. </a:t>
            </a:r>
          </a:p>
          <a:p>
            <a:pPr marL="158750" indent="0" rtl="0">
              <a:spcBef>
                <a:spcPts val="0"/>
              </a:spcBef>
              <a:spcAft>
                <a:spcPts val="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0"/>
              </a:spcAft>
              <a:buNone/>
            </a:pPr>
            <a:r>
              <a:rPr lang="en-US" sz="1200" b="0" i="0" u="none" strike="noStrike" dirty="0">
                <a:solidFill>
                  <a:srgbClr val="000000"/>
                </a:solidFill>
                <a:effectLst/>
                <a:latin typeface="Proxima Nova" panose="020B0604020202020204" charset="0"/>
              </a:rPr>
              <a:t>[CLICK all of them]</a:t>
            </a:r>
          </a:p>
          <a:p>
            <a:pPr marL="158750" indent="0" rtl="0">
              <a:spcBef>
                <a:spcPts val="0"/>
              </a:spcBef>
              <a:spcAft>
                <a:spcPts val="0"/>
              </a:spcAft>
              <a:buNone/>
            </a:pPr>
            <a:endParaRPr lang="en-US" sz="1200" b="0" i="0" u="none" strike="noStrike" dirty="0">
              <a:solidFill>
                <a:srgbClr val="000000"/>
              </a:solidFill>
              <a:effectLst/>
              <a:latin typeface="Proxima Nova" panose="020B0604020202020204" charset="0"/>
            </a:endParaRPr>
          </a:p>
        </p:txBody>
      </p:sp>
    </p:spTree>
    <p:extLst>
      <p:ext uri="{BB962C8B-B14F-4D97-AF65-F5344CB8AC3E}">
        <p14:creationId xmlns:p14="http://schemas.microsoft.com/office/powerpoint/2010/main" val="2974592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So we are going to start the refactoring process. As we can see with this contract, there are officially missing names. Our goal is to get to the next stage: obvious nonsense.</a:t>
            </a:r>
          </a:p>
        </p:txBody>
      </p:sp>
    </p:spTree>
    <p:extLst>
      <p:ext uri="{BB962C8B-B14F-4D97-AF65-F5344CB8AC3E}">
        <p14:creationId xmlns:p14="http://schemas.microsoft.com/office/powerpoint/2010/main" val="433904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Before getting started though, I wanted to let you know that all resources from this talk are in a webpage linked to this QR code. No worries right now, I’ll show it again at the end of the talk during the questions where you’ll have time to scan it. I just wanted to give you a heads up so that you can sit back and relax. Although, active tweeting is encouraged </a:t>
            </a:r>
            <a:r>
              <a:rPr lang="en-US" sz="1200" dirty="0">
                <a:latin typeface="Proxima Nova" panose="020B0604020202020204" charset="0"/>
                <a:sym typeface="Wingdings" panose="05000000000000000000" pitchFamily="2" charset="2"/>
              </a:rPr>
              <a:t></a:t>
            </a:r>
            <a:endParaRPr lang="en-US" sz="1200" dirty="0">
              <a:latin typeface="Proxima Nova" panose="020B0604020202020204" charset="0"/>
            </a:endParaRPr>
          </a:p>
        </p:txBody>
      </p:sp>
    </p:spTree>
    <p:extLst>
      <p:ext uri="{BB962C8B-B14F-4D97-AF65-F5344CB8AC3E}">
        <p14:creationId xmlns:p14="http://schemas.microsoft.com/office/powerpoint/2010/main" val="3808926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Getting to Obvious Nonsense requires us to identify things that should be named but aren’t. We find one at a time, then do the “Extract Definition” refactoring. Extract Definition creates a name, and we use an obvious nonsense name</a:t>
            </a:r>
            <a:r>
              <a:rPr lang="en-US" sz="1200" i="1" dirty="0">
                <a:latin typeface="Proxima Nova" panose="020B0604020202020204" charset="0"/>
              </a:rPr>
              <a:t>. </a:t>
            </a:r>
          </a:p>
          <a:p>
            <a:pPr marL="158750" indent="0">
              <a:buNone/>
            </a:pPr>
            <a:endParaRPr lang="en-US" sz="1200" i="1" dirty="0">
              <a:latin typeface="Proxima Nova" panose="020B0604020202020204" charset="0"/>
            </a:endParaRPr>
          </a:p>
          <a:p>
            <a:pPr marL="158750" indent="0">
              <a:buNone/>
            </a:pPr>
            <a:r>
              <a:rPr lang="en-US" sz="1200" b="1" i="0" dirty="0">
                <a:latin typeface="Proxima Nova" panose="020B0604020202020204" charset="0"/>
              </a:rPr>
              <a:t>Sidebar: </a:t>
            </a:r>
            <a:r>
              <a:rPr lang="en-US" sz="1200" i="1" dirty="0">
                <a:latin typeface="Proxima Nova" panose="020B0604020202020204" charset="0"/>
              </a:rPr>
              <a:t>Why nonsense?</a:t>
            </a:r>
            <a:r>
              <a:rPr lang="en-US" sz="1200" i="0" dirty="0">
                <a:latin typeface="Proxima Nova" panose="020B0604020202020204" charset="0"/>
              </a:rPr>
              <a:t> Because often we will find large, unwieldy chunks. We simply can’t easily name them yet. We watch </a:t>
            </a:r>
            <a:r>
              <a:rPr lang="en-US" sz="1200" i="0" dirty="0" err="1">
                <a:latin typeface="Proxima Nova" panose="020B0604020202020204" charset="0"/>
              </a:rPr>
              <a:t>devs</a:t>
            </a:r>
            <a:r>
              <a:rPr lang="en-US" sz="1200" i="0" dirty="0">
                <a:latin typeface="Proxima Nova" panose="020B0604020202020204" charset="0"/>
              </a:rPr>
              <a:t> get a lot decision fatigue trying to find a perfect name that is more likely to be misleading because the dev doesn’t have all the information.</a:t>
            </a:r>
            <a:endParaRPr lang="en-US" sz="1200" dirty="0">
              <a:latin typeface="Proxima Nova" panose="020B0604020202020204" charset="0"/>
            </a:endParaRP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In this contract, we see the same text repeated 3 times. That seems like something that we should extract and name. [CLICK]</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Right now, we aren’t trying to get a good name – just to find the chunks that we will name later. So we extract it as Applesauce and move on. [CLICK]</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Just extracting Applesauce has reduced the size of the contract by half.</a:t>
            </a:r>
          </a:p>
        </p:txBody>
      </p:sp>
    </p:spTree>
    <p:extLst>
      <p:ext uri="{BB962C8B-B14F-4D97-AF65-F5344CB8AC3E}">
        <p14:creationId xmlns:p14="http://schemas.microsoft.com/office/powerpoint/2010/main" val="1192024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cs typeface="Times New Roman" panose="02020603050405020304" pitchFamily="18" charset="0"/>
              </a:rPr>
              <a:t>Sometimes the definition we extracted is still too complicated. In this case, we see a long list of nouns inside the definition for Applesauce.</a:t>
            </a:r>
          </a:p>
          <a:p>
            <a:pPr marL="158750" indent="0">
              <a:buNone/>
            </a:pPr>
            <a:endParaRPr lang="en-US" sz="1200" dirty="0">
              <a:latin typeface="Proxima Nova" panose="020B0604020202020204" charset="0"/>
              <a:cs typeface="Times New Roman" panose="02020603050405020304" pitchFamily="18" charset="0"/>
            </a:endParaRPr>
          </a:p>
          <a:p>
            <a:pPr marL="158750" indent="0">
              <a:buNone/>
            </a:pPr>
            <a:r>
              <a:rPr lang="en-US" sz="1200" dirty="0">
                <a:latin typeface="Proxima Nova" panose="020B0604020202020204" charset="0"/>
                <a:cs typeface="Times New Roman" panose="02020603050405020304" pitchFamily="18" charset="0"/>
              </a:rPr>
              <a:t>[CLICK] So we do the same Extract Definition to pull out all these nouns.</a:t>
            </a:r>
          </a:p>
          <a:p>
            <a:pPr marL="158750" indent="0">
              <a:buNone/>
            </a:pPr>
            <a:endParaRPr lang="en-US" sz="1200" dirty="0">
              <a:latin typeface="Proxima Nova" panose="020B0604020202020204" charset="0"/>
              <a:cs typeface="Times New Roman" panose="02020603050405020304" pitchFamily="18" charset="0"/>
            </a:endParaRPr>
          </a:p>
          <a:p>
            <a:pPr marL="158750" indent="0">
              <a:buNone/>
            </a:pPr>
            <a:r>
              <a:rPr lang="en-US" sz="1200" dirty="0">
                <a:latin typeface="Proxima Nova" panose="020B0604020202020204" charset="0"/>
                <a:cs typeface="Times New Roman" panose="02020603050405020304" pitchFamily="18" charset="0"/>
              </a:rPr>
              <a:t>[CLICK] And now we have an even shorter and cleaner definition for Applesauce.</a:t>
            </a:r>
          </a:p>
        </p:txBody>
      </p:sp>
    </p:spTree>
    <p:extLst>
      <p:ext uri="{BB962C8B-B14F-4D97-AF65-F5344CB8AC3E}">
        <p14:creationId xmlns:p14="http://schemas.microsoft.com/office/powerpoint/2010/main" val="3562826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Repeating this many more times, we have now gotten to the Obvious Nonsense stage. </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[CLICK] Our contract is already much easier to read, even with nonsense names!</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Our next goal is to get to the Honest stage. We want each name to be at least minimally accurate – to state one part of its definition.</a:t>
            </a:r>
          </a:p>
        </p:txBody>
      </p:sp>
    </p:spTree>
    <p:extLst>
      <p:ext uri="{BB962C8B-B14F-4D97-AF65-F5344CB8AC3E}">
        <p14:creationId xmlns:p14="http://schemas.microsoft.com/office/powerpoint/2010/main" val="4060259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Just like with Obvious Nonsense, we get to Honest incrementally. Here, in each step we look at one definition at a time. What is Applesauce anyway? What is Dinguses anyway? </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So in this stage, I’m going to look at the definition of Applesauce and find exactly one thing that it means.</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[CLICK] We then do the refactoring “Rename Definition” to include that one true thing. In this case, I know that Dinguses is simply a list of artifacts that have been created. So I simply rename Dinguses to “</a:t>
            </a:r>
            <a:r>
              <a:rPr lang="en-US" sz="1200" dirty="0" err="1">
                <a:latin typeface="Proxima Nova" panose="020B0604020202020204" charset="0"/>
              </a:rPr>
              <a:t>CreatedThings</a:t>
            </a:r>
            <a:r>
              <a:rPr lang="en-US" sz="1200" dirty="0">
                <a:latin typeface="Proxima Nova" panose="020B0604020202020204" charset="0"/>
              </a:rPr>
              <a:t>”. </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Meanwhile, I know that that Applesauce has something to do with work, but there’s more to it. So I renamed it </a:t>
            </a:r>
            <a:r>
              <a:rPr lang="en-US" sz="1200" dirty="0" err="1">
                <a:latin typeface="Proxima Nova" panose="020B0604020202020204" charset="0"/>
              </a:rPr>
              <a:t>WorkAndOtherStuff</a:t>
            </a:r>
            <a:r>
              <a:rPr lang="en-US" sz="1200" dirty="0">
                <a:latin typeface="Proxima Nova" panose="020B0604020202020204" charset="0"/>
              </a:rPr>
              <a:t>. By adding “and other stuff”, I am indicating to all the developers in this codebase, and myself, that there is more. Best to read that one!</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That’s why we call this stage Honest. We’re being brutally honest even when we don’t know something.</a:t>
            </a:r>
          </a:p>
        </p:txBody>
      </p:sp>
    </p:spTree>
    <p:extLst>
      <p:ext uri="{BB962C8B-B14F-4D97-AF65-F5344CB8AC3E}">
        <p14:creationId xmlns:p14="http://schemas.microsoft.com/office/powerpoint/2010/main" val="373379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Repeating that step several times gets us to the Honest stage. </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[CLICK] Here is our contract at the Honest stage. Again, it is more readable than at the prior stage, but still not completely obvious.</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Our next goal is the Completely Honest stage.</a:t>
            </a:r>
          </a:p>
        </p:txBody>
      </p:sp>
    </p:spTree>
    <p:extLst>
      <p:ext uri="{BB962C8B-B14F-4D97-AF65-F5344CB8AC3E}">
        <p14:creationId xmlns:p14="http://schemas.microsoft.com/office/powerpoint/2010/main" val="14741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To become Completely Honest, we need to take the “and other stuff” and give every fact in the name. </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[CLICK] In this case, </a:t>
            </a:r>
            <a:r>
              <a:rPr lang="en-US" sz="1200" dirty="0" err="1">
                <a:latin typeface="Proxima Nova" panose="020B0604020202020204" charset="0"/>
              </a:rPr>
              <a:t>WorkAndOtherStuff</a:t>
            </a:r>
            <a:r>
              <a:rPr lang="en-US" sz="1200" dirty="0">
                <a:latin typeface="Proxima Nova" panose="020B0604020202020204" charset="0"/>
              </a:rPr>
              <a:t> had several important facts. The process would have been several </a:t>
            </a:r>
            <a:r>
              <a:rPr lang="en-US" sz="1200" dirty="0" err="1">
                <a:latin typeface="Proxima Nova" panose="020B0604020202020204" charset="0"/>
              </a:rPr>
              <a:t>renamings</a:t>
            </a:r>
            <a:r>
              <a:rPr lang="en-US" sz="1200" dirty="0">
                <a:latin typeface="Proxima Nova" panose="020B0604020202020204" charset="0"/>
              </a:rPr>
              <a:t>, but the final completely honest name is now “</a:t>
            </a:r>
            <a:r>
              <a:rPr lang="en-US" sz="1200" dirty="0" err="1">
                <a:latin typeface="Proxima Nova" panose="020B0604020202020204" charset="0"/>
              </a:rPr>
              <a:t>AnyIntellectualPropertyMadeOrRefencedOrUsed</a:t>
            </a:r>
            <a:r>
              <a:rPr lang="en-US" sz="1200" dirty="0">
                <a:latin typeface="Proxima Nova" panose="020B0604020202020204" charset="0"/>
              </a:rPr>
              <a:t>”.</a:t>
            </a:r>
          </a:p>
          <a:p>
            <a:pPr marL="158750" indent="0">
              <a:buNone/>
            </a:pPr>
            <a:endParaRPr lang="en-US" sz="1200" dirty="0">
              <a:latin typeface="Proxima Nova" panose="020B0604020202020204" charset="0"/>
            </a:endParaRPr>
          </a:p>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3250455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After performing that refactoring another 20 times or so, we get to the Completely Honest stage for this contract.</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[CLICK] So now, imagine being able to read a contract that says “</a:t>
            </a:r>
            <a:r>
              <a:rPr lang="en-US" sz="3600" dirty="0"/>
              <a:t>Consultant hereby </a:t>
            </a:r>
            <a:r>
              <a:rPr lang="en-US" sz="3600" b="1" dirty="0" err="1">
                <a:highlight>
                  <a:srgbClr val="C0C0C0"/>
                </a:highlight>
              </a:rPr>
              <a:t>TransfersAndAssigns</a:t>
            </a:r>
            <a:r>
              <a:rPr lang="en-US" sz="3600" dirty="0"/>
              <a:t> </a:t>
            </a:r>
            <a:r>
              <a:rPr lang="en-US" sz="3600" b="1" dirty="0" err="1">
                <a:highlight>
                  <a:srgbClr val="FFFF00"/>
                </a:highlight>
              </a:rPr>
              <a:t>AnyIntellectualPropertyMadeOrReferencedOrUsed</a:t>
            </a:r>
            <a:r>
              <a:rPr lang="en-US" sz="3600" dirty="0"/>
              <a:t>, including, but not limited to, any </a:t>
            </a:r>
            <a:r>
              <a:rPr lang="en-US" sz="3600" b="1" dirty="0">
                <a:highlight>
                  <a:srgbClr val="C0C0C0"/>
                </a:highlight>
              </a:rPr>
              <a:t>Legal Protections</a:t>
            </a:r>
            <a:r>
              <a:rPr lang="en-US" sz="3600" dirty="0"/>
              <a:t> to Company.” </a:t>
            </a:r>
          </a:p>
          <a:p>
            <a:pPr marL="158750" indent="0">
              <a:buNone/>
            </a:pPr>
            <a:endParaRPr lang="en-US" sz="3600" dirty="0"/>
          </a:p>
          <a:p>
            <a:pPr marL="158750" indent="0">
              <a:buNone/>
            </a:pPr>
            <a:r>
              <a:rPr lang="en-US" sz="3600" dirty="0"/>
              <a:t>It’s true, I don’t know the nuanced details of those definitions, but I understand the clear intent. This </a:t>
            </a:r>
            <a:r>
              <a:rPr lang="en-US" sz="3600" b="1" dirty="0"/>
              <a:t>is</a:t>
            </a:r>
            <a:r>
              <a:rPr lang="en-US" sz="3600" dirty="0"/>
              <a:t> the readability that Naming as a Process gives.</a:t>
            </a:r>
            <a:endParaRPr lang="en-US" sz="1200" dirty="0">
              <a:latin typeface="Proxima Nova" panose="020B0604020202020204" charset="0"/>
            </a:endParaRP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This stage is the first one where the contract is completely readable. We can still make more improvements – the naming process does continue. However, you can now read the contract without reading the list of definitions – and get an accurate understanding of the agreement</a:t>
            </a:r>
          </a:p>
        </p:txBody>
      </p:sp>
    </p:spTree>
    <p:extLst>
      <p:ext uri="{BB962C8B-B14F-4D97-AF65-F5344CB8AC3E}">
        <p14:creationId xmlns:p14="http://schemas.microsoft.com/office/powerpoint/2010/main" val="2390435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So let’s recap the journey so far. We took a wall text, or in dev speak, a long method, and created obvious nonsense. </a:t>
            </a:r>
          </a:p>
          <a:p>
            <a:pPr marL="158750" indent="0">
              <a:buNone/>
            </a:pPr>
            <a:r>
              <a:rPr lang="en-US" sz="1200" dirty="0">
                <a:latin typeface="Proxima Nova" panose="020B0604020202020204" charset="0"/>
              </a:rPr>
              <a:t>[READ TEXT]</a:t>
            </a:r>
          </a:p>
          <a:p>
            <a:pPr marL="158750" indent="0">
              <a:buNone/>
            </a:pPr>
            <a:r>
              <a:rPr lang="en-US" sz="1200" dirty="0">
                <a:latin typeface="Proxima Nova" panose="020B0604020202020204" charset="0"/>
              </a:rPr>
              <a:t>Obvious Nonsense is better than the wall of text because we can now see the flow.</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Then we created honesty.</a:t>
            </a:r>
          </a:p>
          <a:p>
            <a:pPr marL="158750" indent="0">
              <a:buNone/>
            </a:pPr>
            <a:r>
              <a:rPr lang="en-US" sz="1200" dirty="0">
                <a:latin typeface="Proxima Nova" panose="020B0604020202020204" charset="0"/>
              </a:rPr>
              <a:t>[READ TEXT]</a:t>
            </a:r>
          </a:p>
          <a:p>
            <a:pPr marL="158750" indent="0">
              <a:buNone/>
            </a:pPr>
            <a:r>
              <a:rPr lang="en-US" sz="1200" dirty="0">
                <a:latin typeface="Proxima Nova" panose="020B0604020202020204" charset="0"/>
              </a:rPr>
              <a:t>Honest is better because we can tell the subject. We know we’re at least in the domain of intellectual property.</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Finally, we created Completely Honest.</a:t>
            </a:r>
          </a:p>
          <a:p>
            <a:pPr marL="158750" indent="0">
              <a:buNone/>
            </a:pPr>
            <a:r>
              <a:rPr lang="en-US" sz="1200" dirty="0">
                <a:latin typeface="Proxima Nova" panose="020B0604020202020204" charset="0"/>
              </a:rPr>
              <a:t>[READ TEXT]</a:t>
            </a:r>
          </a:p>
          <a:p>
            <a:pPr marL="158750" indent="0">
              <a:buNone/>
            </a:pPr>
            <a:r>
              <a:rPr lang="en-US" sz="1200" dirty="0">
                <a:latin typeface="Proxima Nova" panose="020B0604020202020204" charset="0"/>
              </a:rPr>
              <a:t>Completely Honest leaves no room to guess. In fact, it shows that this contract is trying to take too much intellectual property from the consultant. If the consultant merely uses any code anywhere in the world, the company now owns it.</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There’s officially a bug that is now obvious!</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 </a:t>
            </a:r>
          </a:p>
        </p:txBody>
      </p:sp>
    </p:spTree>
    <p:extLst>
      <p:ext uri="{BB962C8B-B14F-4D97-AF65-F5344CB8AC3E}">
        <p14:creationId xmlns:p14="http://schemas.microsoft.com/office/powerpoint/2010/main" val="1773740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100" b="0" i="0" u="none" strike="noStrike" dirty="0">
                <a:solidFill>
                  <a:srgbClr val="000000"/>
                </a:solidFill>
                <a:effectLst/>
                <a:latin typeface="Calibri" panose="020F0502020204030204" pitchFamily="34" charset="0"/>
              </a:rPr>
              <a:t>You just witnessed a non-coding application of half of the naming as a process. </a:t>
            </a:r>
            <a:r>
              <a:rPr lang="en-US" sz="1100" b="0" i="0" u="none" dirty="0">
                <a:solidFill>
                  <a:srgbClr val="000000"/>
                </a:solidFill>
                <a:effectLst/>
                <a:latin typeface="Calibri" panose="020F0502020204030204" pitchFamily="34" charset="0"/>
              </a:rPr>
              <a:t>There are a couple more stages to the naming process, but I believe we’ve accomplished my point.</a:t>
            </a:r>
            <a:endParaRPr lang="en-US" sz="1100" b="0" i="0" u="none" strike="noStrike" dirty="0">
              <a:solidFill>
                <a:srgbClr val="000000"/>
              </a:solidFill>
              <a:effectLst/>
              <a:latin typeface="Calibri" panose="020F0502020204030204" pitchFamily="34" charset="0"/>
            </a:endParaRPr>
          </a:p>
          <a:p>
            <a:pPr marL="158750" indent="0" rtl="0">
              <a:spcBef>
                <a:spcPts val="0"/>
              </a:spcBef>
              <a:spcAft>
                <a:spcPts val="0"/>
              </a:spcAft>
              <a:buNone/>
            </a:pPr>
            <a:endParaRPr lang="en-US" sz="1100" b="0" i="0" u="none" strike="noStrike" dirty="0">
              <a:solidFill>
                <a:srgbClr val="000000"/>
              </a:solidFill>
              <a:effectLst/>
              <a:latin typeface="Calibri" panose="020F0502020204030204" pitchFamily="34" charset="0"/>
            </a:endParaRPr>
          </a:p>
          <a:p>
            <a:pPr marL="158750" indent="0" rtl="0">
              <a:spcBef>
                <a:spcPts val="0"/>
              </a:spcBef>
              <a:spcAft>
                <a:spcPts val="0"/>
              </a:spcAft>
              <a:buNone/>
            </a:pPr>
            <a:r>
              <a:rPr lang="en-US" sz="1100" b="0" i="0" u="none" strike="noStrike" dirty="0">
                <a:solidFill>
                  <a:srgbClr val="000000"/>
                </a:solidFill>
                <a:effectLst/>
                <a:latin typeface="Calibri" panose="020F0502020204030204" pitchFamily="34" charset="0"/>
              </a:rPr>
              <a:t>It’s not just about naming; it’s about breaking things up so that each piece can stand on its own and be clearly noted for what it does. This is what makes it safer and testable.</a:t>
            </a:r>
          </a:p>
          <a:p>
            <a:pPr marL="158750" indent="0" rtl="0">
              <a:spcBef>
                <a:spcPts val="0"/>
              </a:spcBef>
              <a:spcAft>
                <a:spcPts val="0"/>
              </a:spcAft>
              <a:buNone/>
            </a:pPr>
            <a:endParaRPr lang="en-US" sz="1100" b="0" i="0" u="none" strike="noStrike" dirty="0">
              <a:solidFill>
                <a:srgbClr val="000000"/>
              </a:solidFill>
              <a:effectLst/>
              <a:latin typeface="Calibri" panose="020F0502020204030204" pitchFamily="34" charset="0"/>
            </a:endParaRPr>
          </a:p>
          <a:p>
            <a:pPr marL="158750" indent="0" rtl="0">
              <a:spcBef>
                <a:spcPts val="0"/>
              </a:spcBef>
              <a:spcAft>
                <a:spcPts val="0"/>
              </a:spcAft>
              <a:buNone/>
            </a:pPr>
            <a:r>
              <a:rPr lang="en-US" sz="1100" b="0" i="0" u="none" strike="noStrike" dirty="0">
                <a:solidFill>
                  <a:srgbClr val="000000"/>
                </a:solidFill>
                <a:effectLst/>
                <a:latin typeface="Calibri" panose="020F0502020204030204" pitchFamily="34" charset="0"/>
              </a:rPr>
              <a:t>It’s not fast to get through all the stages, but we’ve found there is remarkable speed in results </a:t>
            </a:r>
            <a:r>
              <a:rPr lang="en-US" sz="800" b="0" i="0" u="sng" dirty="0">
                <a:solidFill>
                  <a:srgbClr val="000000"/>
                </a:solidFill>
                <a:effectLst/>
                <a:latin typeface="Calibri" panose="020F0502020204030204" pitchFamily="34" charset="0"/>
              </a:rPr>
              <a:t>when it becomes a process</a:t>
            </a:r>
            <a:r>
              <a:rPr lang="en-US" sz="800" b="0" i="0" u="none" dirty="0">
                <a:solidFill>
                  <a:srgbClr val="000000"/>
                </a:solidFill>
                <a:effectLst/>
                <a:latin typeface="Calibri" panose="020F0502020204030204" pitchFamily="34" charset="0"/>
              </a:rPr>
              <a:t>. </a:t>
            </a:r>
            <a:endParaRPr lang="en-US" sz="800" b="0" i="0" u="sng" dirty="0">
              <a:solidFill>
                <a:srgbClr val="000000"/>
              </a:solidFill>
              <a:effectLst/>
              <a:latin typeface="Calibri" panose="020F0502020204030204" pitchFamily="34" charset="0"/>
            </a:endParaRPr>
          </a:p>
          <a:p>
            <a:pPr marL="158750" indent="0" rtl="0">
              <a:spcBef>
                <a:spcPts val="0"/>
              </a:spcBef>
              <a:spcAft>
                <a:spcPts val="0"/>
              </a:spcAft>
              <a:buNone/>
            </a:pPr>
            <a:endParaRPr lang="en-US" sz="1100" b="0" i="0" u="none" strike="noStrike" dirty="0">
              <a:solidFill>
                <a:srgbClr val="000000"/>
              </a:solidFill>
              <a:effectLst/>
              <a:latin typeface="Calibri" panose="020F0502020204030204" pitchFamily="34" charset="0"/>
            </a:endParaRPr>
          </a:p>
          <a:p>
            <a:pPr marL="158750" indent="0" rtl="0">
              <a:spcBef>
                <a:spcPts val="0"/>
              </a:spcBef>
              <a:spcAft>
                <a:spcPts val="0"/>
              </a:spcAft>
              <a:buNone/>
            </a:pPr>
            <a:endParaRPr lang="en-US" sz="800" b="0" i="0" u="sng" dirty="0">
              <a:solidFill>
                <a:srgbClr val="000000"/>
              </a:solidFill>
              <a:effectLst/>
              <a:latin typeface="Calibri" panose="020F0502020204030204" pitchFamily="34" charset="0"/>
            </a:endParaRPr>
          </a:p>
          <a:p>
            <a:pPr marL="0" lvl="0" indent="0" algn="l" rtl="0">
              <a:spcBef>
                <a:spcPts val="0"/>
              </a:spcBef>
              <a:spcAft>
                <a:spcPts val="0"/>
              </a:spcAft>
              <a:buNone/>
            </a:pPr>
            <a:endParaRPr lang="en-US" dirty="0"/>
          </a:p>
          <a:p>
            <a:pPr marL="158750" indent="0">
              <a:buNone/>
            </a:pPr>
            <a:endParaRPr lang="en-US" dirty="0"/>
          </a:p>
        </p:txBody>
      </p:sp>
    </p:spTree>
    <p:extLst>
      <p:ext uri="{BB962C8B-B14F-4D97-AF65-F5344CB8AC3E}">
        <p14:creationId xmlns:p14="http://schemas.microsoft.com/office/powerpoint/2010/main" val="2545706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But wait. Wasn’t all of that simply … refactoring? If we’re referring to the disciplined refactoring as defined by Martin Fowler, then yes. It is an existing solution. So where is my fancy system empathy I promised?</a:t>
            </a:r>
          </a:p>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924692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lvl="0" indent="0">
              <a:buNone/>
            </a:pPr>
            <a:r>
              <a:rPr lang="en-US" sz="1200" b="0" i="0" u="none" strike="noStrike" dirty="0">
                <a:solidFill>
                  <a:srgbClr val="404040"/>
                </a:solidFill>
                <a:effectLst/>
                <a:latin typeface="Proxima Nova" panose="020B0604020202020204" charset="0"/>
              </a:rPr>
              <a:t>Empathy is awesome. You already recognize it’s value, otherwise you might choose another session. </a:t>
            </a:r>
          </a:p>
          <a:p>
            <a:pPr marL="158750" lvl="0" indent="0">
              <a:buNone/>
            </a:pPr>
            <a:endParaRPr lang="en-US" sz="1200" b="0" i="0" u="none" strike="noStrike" dirty="0">
              <a:solidFill>
                <a:srgbClr val="404040"/>
              </a:solidFill>
              <a:effectLst/>
              <a:latin typeface="Proxima Nova" panose="020B0604020202020204" charset="0"/>
            </a:endParaRPr>
          </a:p>
          <a:p>
            <a:pPr marL="158750" lvl="0" indent="0">
              <a:buNone/>
            </a:pPr>
            <a:r>
              <a:rPr lang="en-US" sz="1200" b="0" i="0" u="none" strike="noStrike" dirty="0">
                <a:solidFill>
                  <a:srgbClr val="404040"/>
                </a:solidFill>
                <a:effectLst/>
                <a:latin typeface="Proxima Nova" panose="020B0604020202020204" charset="0"/>
              </a:rPr>
              <a:t>However, we all know from our experience in companies that the </a:t>
            </a:r>
            <a:r>
              <a:rPr lang="en-US" sz="1200" b="1" i="0" u="none" strike="noStrike" dirty="0">
                <a:solidFill>
                  <a:srgbClr val="404040"/>
                </a:solidFill>
                <a:effectLst/>
                <a:latin typeface="Proxima Nova" panose="020B0604020202020204" charset="0"/>
              </a:rPr>
              <a:t>business problem </a:t>
            </a:r>
            <a:r>
              <a:rPr lang="en-US" sz="1200" b="0" i="0" u="none" strike="noStrike" dirty="0">
                <a:solidFill>
                  <a:srgbClr val="404040"/>
                </a:solidFill>
                <a:effectLst/>
                <a:latin typeface="Proxima Nova" panose="020B0604020202020204" charset="0"/>
              </a:rPr>
              <a:t>drives behavior. This means that something like empathy will only be used if </a:t>
            </a:r>
            <a:r>
              <a:rPr lang="en-US" sz="1200" b="1" i="0" u="none" strike="noStrike" dirty="0">
                <a:solidFill>
                  <a:srgbClr val="404040"/>
                </a:solidFill>
                <a:effectLst/>
                <a:latin typeface="Proxima Nova" panose="020B0604020202020204" charset="0"/>
              </a:rPr>
              <a:t>convenient</a:t>
            </a:r>
            <a:r>
              <a:rPr lang="en-US" sz="1200" b="0" i="0" u="none" strike="noStrike" dirty="0">
                <a:solidFill>
                  <a:srgbClr val="404040"/>
                </a:solidFill>
                <a:effectLst/>
                <a:latin typeface="Proxima Nova" panose="020B0604020202020204" charset="0"/>
              </a:rPr>
              <a:t> to the business problem. </a:t>
            </a:r>
          </a:p>
          <a:p>
            <a:pPr marL="158750" lvl="0" indent="0">
              <a:buNone/>
            </a:pPr>
            <a:endParaRPr lang="en-US" sz="1200" b="0" i="0" u="none" strike="noStrike" dirty="0">
              <a:solidFill>
                <a:srgbClr val="404040"/>
              </a:solidFill>
              <a:effectLst/>
              <a:latin typeface="Proxima Nova" panose="020B0604020202020204" charset="0"/>
            </a:endParaRPr>
          </a:p>
          <a:p>
            <a:pPr marL="158750" lvl="0" indent="0">
              <a:buNone/>
            </a:pPr>
            <a:r>
              <a:rPr lang="en-US" sz="1200" b="0" i="0" u="none" strike="noStrike" dirty="0">
                <a:solidFill>
                  <a:srgbClr val="404040"/>
                </a:solidFill>
                <a:effectLst/>
                <a:latin typeface="Proxima Nova" panose="020B0604020202020204" charset="0"/>
              </a:rPr>
              <a:t>So let’s start with the business problem! [STICKIES]</a:t>
            </a:r>
          </a:p>
          <a:p>
            <a:pPr marL="158750" lvl="0" indent="0">
              <a:buNone/>
            </a:pPr>
            <a:endParaRPr lang="en-US" sz="1200" b="1" i="0" u="none" strike="noStrike" dirty="0">
              <a:solidFill>
                <a:srgbClr val="404040"/>
              </a:solidFill>
              <a:effectLst/>
              <a:latin typeface="Proxima Nova" panose="020B0604020202020204" charset="0"/>
            </a:endParaRPr>
          </a:p>
          <a:p>
            <a:pPr marL="158750" lvl="0" indent="0">
              <a:buNone/>
            </a:pPr>
            <a:r>
              <a:rPr lang="en-US" sz="1200" i="0" dirty="0">
                <a:latin typeface="Proxima Nova" panose="020B0604020202020204" charset="0"/>
              </a:rPr>
              <a:t>Productive = features, process</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200" i="0" dirty="0">
              <a:latin typeface="Proxima Nova" panose="020B0604020202020204" charset="0"/>
            </a:endParaRPr>
          </a:p>
        </p:txBody>
      </p:sp>
    </p:spTree>
    <p:extLst>
      <p:ext uri="{BB962C8B-B14F-4D97-AF65-F5344CB8AC3E}">
        <p14:creationId xmlns:p14="http://schemas.microsoft.com/office/powerpoint/2010/main" val="15142711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lvl="0" indent="0" rtl="0">
              <a:spcBef>
                <a:spcPts val="0"/>
              </a:spcBef>
              <a:spcAft>
                <a:spcPts val="0"/>
              </a:spcAft>
              <a:buNone/>
            </a:pPr>
            <a:r>
              <a:rPr lang="en-US" sz="1200" b="0" i="0" u="none" dirty="0">
                <a:solidFill>
                  <a:srgbClr val="000000"/>
                </a:solidFill>
                <a:effectLst/>
                <a:latin typeface="Proxima Nova" panose="020B0604020202020204" charset="0"/>
              </a:rPr>
              <a:t>In truth, it’s not a specific technique. It’s a state of thinking as we code. There’s probably few of you who feel safe in trusting names, if any. But if we name based on a process of which we can ALL rely within that codebase, then that is, in itself, empathy on a system level. </a:t>
            </a:r>
          </a:p>
          <a:p>
            <a:pPr marL="158750" lvl="0" indent="0" rtl="0">
              <a:spcBef>
                <a:spcPts val="0"/>
              </a:spcBef>
              <a:spcAft>
                <a:spcPts val="0"/>
              </a:spcAft>
              <a:buNone/>
            </a:pPr>
            <a:endParaRPr lang="en-US" sz="1200" b="0" i="0" u="none" dirty="0">
              <a:solidFill>
                <a:srgbClr val="000000"/>
              </a:solidFill>
              <a:effectLst/>
              <a:latin typeface="Proxima Nova" panose="020B0604020202020204" charset="0"/>
            </a:endParaRPr>
          </a:p>
          <a:p>
            <a:pPr marL="158750" lvl="0" indent="0" rtl="0">
              <a:spcBef>
                <a:spcPts val="0"/>
              </a:spcBef>
              <a:spcAft>
                <a:spcPts val="0"/>
              </a:spcAft>
              <a:buNone/>
            </a:pPr>
            <a:r>
              <a:rPr lang="en-US" sz="1200" b="0" i="0" u="none" dirty="0">
                <a:solidFill>
                  <a:srgbClr val="000000"/>
                </a:solidFill>
                <a:effectLst/>
                <a:latin typeface="Proxima Nova" panose="020B0604020202020204" charset="0"/>
              </a:rPr>
              <a:t>[CLICK] Your empathy is helping you see the effect on the system for the group.</a:t>
            </a:r>
          </a:p>
          <a:p>
            <a:pPr marL="158750" lvl="0" indent="0" rtl="0">
              <a:spcBef>
                <a:spcPts val="0"/>
              </a:spcBef>
              <a:spcAft>
                <a:spcPts val="0"/>
              </a:spcAft>
              <a:buNone/>
            </a:pPr>
            <a:endParaRPr lang="en-US" sz="1200" b="0" i="0" u="none" dirty="0">
              <a:solidFill>
                <a:srgbClr val="000000"/>
              </a:solidFill>
              <a:effectLst/>
              <a:latin typeface="Proxima Nova" panose="020B0604020202020204" charset="0"/>
            </a:endParaRPr>
          </a:p>
          <a:p>
            <a:pPr marL="158750" lvl="0" indent="0" rtl="0">
              <a:spcBef>
                <a:spcPts val="0"/>
              </a:spcBef>
              <a:spcAft>
                <a:spcPts val="0"/>
              </a:spcAft>
              <a:buNone/>
            </a:pPr>
            <a:r>
              <a:rPr lang="en-US" sz="1200" b="0" i="0" u="none" dirty="0">
                <a:solidFill>
                  <a:srgbClr val="000000"/>
                </a:solidFill>
                <a:effectLst/>
                <a:latin typeface="Proxima Nova" panose="020B0604020202020204" charset="0"/>
              </a:rPr>
              <a:t>[CLICK] Essentially, we’re coding for tiny readable pieces, making each testable. Which ironically, is easiest within a clear and understood process.</a:t>
            </a:r>
          </a:p>
        </p:txBody>
      </p:sp>
    </p:spTree>
    <p:extLst>
      <p:ext uri="{BB962C8B-B14F-4D97-AF65-F5344CB8AC3E}">
        <p14:creationId xmlns:p14="http://schemas.microsoft.com/office/powerpoint/2010/main" val="3279328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latin typeface="Proxima Nova" panose="020B0604020202020204" charset="0"/>
              </a:rPr>
              <a:t>Now, if you are sitting there and thinking of a product owner or manager of whom you wish could have seen this to better understand the process and safety of refactoring, we do have a 1-hour class offered on June 23. Not only would they get to hear this, but they get to </a:t>
            </a:r>
            <a:r>
              <a:rPr lang="en-US" b="1" dirty="0">
                <a:latin typeface="Proxima Nova" panose="020B0604020202020204" charset="0"/>
              </a:rPr>
              <a:t>do</a:t>
            </a:r>
            <a:r>
              <a:rPr lang="en-US" b="0" dirty="0">
                <a:latin typeface="Proxima Nova" panose="020B0604020202020204" charset="0"/>
              </a:rPr>
              <a:t> this refactoring you saw. Now they will understand the value of refactoring, and have a good conversation with you. Use “craft” to get a 50% off coupon code.</a:t>
            </a:r>
            <a:endParaRPr lang="en-US" dirty="0">
              <a:latin typeface="Proxima Nova" panose="020B0604020202020204" charset="0"/>
            </a:endParaRPr>
          </a:p>
        </p:txBody>
      </p:sp>
    </p:spTree>
    <p:extLst>
      <p:ext uri="{BB962C8B-B14F-4D97-AF65-F5344CB8AC3E}">
        <p14:creationId xmlns:p14="http://schemas.microsoft.com/office/powerpoint/2010/main" val="2256310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latin typeface="Proxima Nova" panose="020B0604020202020204" charset="0"/>
              </a:rPr>
              <a:t>Or, if you’d like to really get Naming as a Process in your fingers as a habit, join our public workshop next month – just one hour a day of shared time for two weeks, and lots of practice in your codebase. Our early bird pricing will be in effect through June 30.</a:t>
            </a:r>
          </a:p>
        </p:txBody>
      </p:sp>
    </p:spTree>
    <p:extLst>
      <p:ext uri="{BB962C8B-B14F-4D97-AF65-F5344CB8AC3E}">
        <p14:creationId xmlns:p14="http://schemas.microsoft.com/office/powerpoint/2010/main" val="129674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And, as we open to questions, please take a moment to scan the QR code to get the resources provided in this deck as well as other information on Deep Roots.</a:t>
            </a:r>
          </a:p>
        </p:txBody>
      </p:sp>
    </p:spTree>
    <p:extLst>
      <p:ext uri="{BB962C8B-B14F-4D97-AF65-F5344CB8AC3E}">
        <p14:creationId xmlns:p14="http://schemas.microsoft.com/office/powerpoint/2010/main" val="664643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b="0" i="0" u="none" strike="noStrike" dirty="0">
                <a:solidFill>
                  <a:srgbClr val="404040"/>
                </a:solidFill>
                <a:effectLst/>
                <a:latin typeface="Proxima Nova" panose="020B0604020202020204" charset="0"/>
              </a:rPr>
              <a:t>This is also every developer’s least </a:t>
            </a:r>
            <a:r>
              <a:rPr lang="en-US" sz="1200" b="0" i="0" u="none" strike="noStrike" dirty="0" err="1">
                <a:solidFill>
                  <a:srgbClr val="404040"/>
                </a:solidFill>
                <a:effectLst/>
                <a:latin typeface="Proxima Nova" panose="020B0604020202020204" charset="0"/>
              </a:rPr>
              <a:t>favourite</a:t>
            </a:r>
            <a:r>
              <a:rPr lang="en-US" sz="1200" b="0" i="0" u="none" strike="noStrike" dirty="0">
                <a:solidFill>
                  <a:srgbClr val="404040"/>
                </a:solidFill>
                <a:effectLst/>
                <a:latin typeface="Proxima Nova" panose="020B0604020202020204" charset="0"/>
              </a:rPr>
              <a:t> catch-22.</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200" b="0" i="0" u="none" strike="noStrike" dirty="0">
              <a:solidFill>
                <a:srgbClr val="000000"/>
              </a:solidFill>
              <a:effectLst/>
              <a:latin typeface="Proxima Nova" panose="020B060402020202020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b="0" i="0" u="none" strike="noStrike" dirty="0">
                <a:solidFill>
                  <a:srgbClr val="000000"/>
                </a:solidFill>
                <a:effectLst/>
                <a:latin typeface="Proxima Nova" panose="020B0604020202020204" charset="0"/>
              </a:rPr>
              <a:t>The most common technique to reduce risk is automated testing, but some code </a:t>
            </a:r>
            <a:r>
              <a:rPr lang="en-US" sz="1200" b="1" i="0" u="none" strike="noStrike" dirty="0">
                <a:solidFill>
                  <a:srgbClr val="000000"/>
                </a:solidFill>
                <a:effectLst/>
                <a:latin typeface="Proxima Nova" panose="020B0604020202020204" charset="0"/>
              </a:rPr>
              <a:t>can’t be tested</a:t>
            </a:r>
            <a:r>
              <a:rPr lang="en-US" sz="1200" b="0" i="0" u="none" strike="noStrike" dirty="0">
                <a:solidFill>
                  <a:srgbClr val="000000"/>
                </a:solidFill>
                <a:effectLst/>
                <a:latin typeface="Proxima Nova" panose="020B0604020202020204" charset="0"/>
              </a:rPr>
              <a:t>. The safest strategy, of course, is to simply </a:t>
            </a:r>
            <a:r>
              <a:rPr lang="en-US" sz="1200" b="1" i="0" u="none" strike="noStrike" dirty="0">
                <a:solidFill>
                  <a:srgbClr val="000000"/>
                </a:solidFill>
                <a:effectLst/>
                <a:latin typeface="Proxima Nova" panose="020B0604020202020204" charset="0"/>
              </a:rPr>
              <a:t>not</a:t>
            </a:r>
            <a:r>
              <a:rPr lang="en-US" sz="1200" b="0" i="0" u="none" strike="noStrike" dirty="0">
                <a:solidFill>
                  <a:srgbClr val="000000"/>
                </a:solidFill>
                <a:effectLst/>
                <a:latin typeface="Proxima Nova" panose="020B0604020202020204" charset="0"/>
              </a:rPr>
              <a:t> change untestable code. When we want to avoid a codebase or feature, we’re already trying to minimise risk – even if that isn’t a sustainable strategy. </a:t>
            </a:r>
            <a:endParaRPr lang="en-US" sz="1200" b="1" i="1" u="none" strike="noStrike" dirty="0">
              <a:solidFill>
                <a:srgbClr val="404040"/>
              </a:solidFill>
              <a:effectLst/>
              <a:latin typeface="Proxima Nova" panose="020B060402020202020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200" b="0" i="0" u="none" strike="noStrike" dirty="0">
              <a:solidFill>
                <a:srgbClr val="404040"/>
              </a:solidFill>
              <a:effectLst/>
              <a:latin typeface="Proxima Nova" panose="020B0604020202020204" charset="0"/>
            </a:endParaRPr>
          </a:p>
        </p:txBody>
      </p:sp>
    </p:spTree>
    <p:extLst>
      <p:ext uri="{BB962C8B-B14F-4D97-AF65-F5344CB8AC3E}">
        <p14:creationId xmlns:p14="http://schemas.microsoft.com/office/powerpoint/2010/main" val="1308683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As somebody who doesn’t code, but makes a living in metaphors, I couldn’t help but think of PDFs. </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We want PDFs because we don’t want a perfectly “good enough” document that we already understand to be changed.</a:t>
            </a:r>
            <a:br>
              <a:rPr lang="en-US" sz="1200" dirty="0">
                <a:latin typeface="Proxima Nova" panose="020B0604020202020204" charset="0"/>
              </a:rPr>
            </a:br>
            <a:endParaRPr lang="en-US" sz="1200" dirty="0">
              <a:latin typeface="Proxima Nova" panose="020B0604020202020204" charset="0"/>
            </a:endParaRPr>
          </a:p>
        </p:txBody>
      </p:sp>
    </p:spTree>
    <p:extLst>
      <p:ext uri="{BB962C8B-B14F-4D97-AF65-F5344CB8AC3E}">
        <p14:creationId xmlns:p14="http://schemas.microsoft.com/office/powerpoint/2010/main" val="653404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But we do have to make changes. That’s the reality of business. Not only do developers need to add features, but they also want to improve the design.</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Both features and design improvement mean change to our proverbial PDF. </a:t>
            </a:r>
            <a:endParaRPr lang="en-US" sz="1200" dirty="0">
              <a:latin typeface="Proxima Nova" panose="020B0604020202020204" charset="0"/>
            </a:endParaRPr>
          </a:p>
        </p:txBody>
      </p:sp>
    </p:spTree>
    <p:extLst>
      <p:ext uri="{BB962C8B-B14F-4D97-AF65-F5344CB8AC3E}">
        <p14:creationId xmlns:p14="http://schemas.microsoft.com/office/powerpoint/2010/main" val="656323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There’s nothing so terrifying as receiving an edited document without Track Changes. For the developer, these “changes” brings not only the possibility of bugs, but an unknown amount of hours finding them when they cause problems somewhere completely unrelated. After all, it’s not like we can test this untestable code before integration. Cycle of panic complete. </a:t>
            </a:r>
            <a:endParaRPr lang="en-US" sz="1200" dirty="0">
              <a:latin typeface="Proxima Nova" panose="020B0604020202020204" charset="0"/>
            </a:endParaRPr>
          </a:p>
        </p:txBody>
      </p:sp>
    </p:spTree>
    <p:extLst>
      <p:ext uri="{BB962C8B-B14F-4D97-AF65-F5344CB8AC3E}">
        <p14:creationId xmlns:p14="http://schemas.microsoft.com/office/powerpoint/2010/main" val="3655708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We work very hard to avoid this cycle of panic. </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The first knee jerk response is to maintain an illusion of control. </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I can make changes, but you can’t. </a:t>
            </a:r>
            <a:endParaRPr lang="en-US" sz="1200" dirty="0">
              <a:latin typeface="Proxima Nova" panose="020B0604020202020204" charset="0"/>
            </a:endParaRPr>
          </a:p>
        </p:txBody>
      </p:sp>
    </p:spTree>
    <p:extLst>
      <p:ext uri="{BB962C8B-B14F-4D97-AF65-F5344CB8AC3E}">
        <p14:creationId xmlns:p14="http://schemas.microsoft.com/office/powerpoint/2010/main" val="2128863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In my words, you can create your own PDF, but don’t mess with mine. </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In development speak, this means you can add features, but you aren’t allowed to refactor. </a:t>
            </a:r>
            <a:endParaRPr lang="en-US" sz="1200" dirty="0">
              <a:latin typeface="Proxima Nova" panose="020B0604020202020204" charset="0"/>
            </a:endParaRPr>
          </a:p>
        </p:txBody>
      </p:sp>
    </p:spTree>
    <p:extLst>
      <p:ext uri="{BB962C8B-B14F-4D97-AF65-F5344CB8AC3E}">
        <p14:creationId xmlns:p14="http://schemas.microsoft.com/office/powerpoint/2010/main" val="29422636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10"/>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2" name="Google Shape;12;p10"/>
          <p:cNvSpPr txBox="1">
            <a:spLocks noGrp="1"/>
          </p:cNvSpPr>
          <p:nvPr>
            <p:ph type="ctrTitle"/>
          </p:nvPr>
        </p:nvSpPr>
        <p:spPr>
          <a:xfrm>
            <a:off x="1524000" y="406400"/>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800"/>
              <a:buFont typeface="Proxima Nova"/>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0"/>
          <p:cNvSpPr txBox="1">
            <a:spLocks noGrp="1"/>
          </p:cNvSpPr>
          <p:nvPr>
            <p:ph type="subTitle" idx="1"/>
          </p:nvPr>
        </p:nvSpPr>
        <p:spPr>
          <a:xfrm>
            <a:off x="1524000" y="2953645"/>
            <a:ext cx="9144000" cy="14521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solidFill>
                  <a:schemeClr val="lt1"/>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9"/>
          <p:cNvSpPr txBox="1">
            <a:spLocks noGrp="1"/>
          </p:cNvSpPr>
          <p:nvPr>
            <p:ph type="title"/>
          </p:nvPr>
        </p:nvSpPr>
        <p:spPr>
          <a:xfrm>
            <a:off x="609600" y="609599"/>
            <a:ext cx="10972800" cy="10972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9"/>
          <p:cNvSpPr txBox="1">
            <a:spLocks noGrp="1"/>
          </p:cNvSpPr>
          <p:nvPr>
            <p:ph type="body" idx="1"/>
          </p:nvPr>
        </p:nvSpPr>
        <p:spPr>
          <a:xfrm>
            <a:off x="609600" y="1899457"/>
            <a:ext cx="5181600" cy="404414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9"/>
          <p:cNvSpPr txBox="1">
            <a:spLocks noGrp="1"/>
          </p:cNvSpPr>
          <p:nvPr>
            <p:ph type="body" idx="2"/>
          </p:nvPr>
        </p:nvSpPr>
        <p:spPr>
          <a:xfrm>
            <a:off x="6400800" y="1899457"/>
            <a:ext cx="5181600" cy="404414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20"/>
          <p:cNvSpPr txBox="1">
            <a:spLocks noGrp="1"/>
          </p:cNvSpPr>
          <p:nvPr>
            <p:ph type="title"/>
          </p:nvPr>
        </p:nvSpPr>
        <p:spPr>
          <a:xfrm>
            <a:off x="609599" y="609600"/>
            <a:ext cx="10972799" cy="10810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0"/>
          <p:cNvSpPr txBox="1">
            <a:spLocks noGrp="1"/>
          </p:cNvSpPr>
          <p:nvPr>
            <p:ph type="body" idx="1"/>
          </p:nvPr>
        </p:nvSpPr>
        <p:spPr>
          <a:xfrm>
            <a:off x="6096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20"/>
          <p:cNvSpPr txBox="1">
            <a:spLocks noGrp="1"/>
          </p:cNvSpPr>
          <p:nvPr>
            <p:ph type="body" idx="2"/>
          </p:nvPr>
        </p:nvSpPr>
        <p:spPr>
          <a:xfrm>
            <a:off x="609600" y="2505075"/>
            <a:ext cx="5183188" cy="34385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0"/>
          <p:cNvSpPr txBox="1">
            <a:spLocks noGrp="1"/>
          </p:cNvSpPr>
          <p:nvPr>
            <p:ph type="body" idx="3"/>
          </p:nvPr>
        </p:nvSpPr>
        <p:spPr>
          <a:xfrm>
            <a:off x="6399212" y="1681163"/>
            <a:ext cx="5183186"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20"/>
          <p:cNvSpPr txBox="1">
            <a:spLocks noGrp="1"/>
          </p:cNvSpPr>
          <p:nvPr>
            <p:ph type="body" idx="4"/>
          </p:nvPr>
        </p:nvSpPr>
        <p:spPr>
          <a:xfrm>
            <a:off x="6399212" y="2505075"/>
            <a:ext cx="5183186" cy="34385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21"/>
          <p:cNvSpPr txBox="1">
            <a:spLocks noGrp="1"/>
          </p:cNvSpPr>
          <p:nvPr>
            <p:ph type="title"/>
          </p:nvPr>
        </p:nvSpPr>
        <p:spPr>
          <a:xfrm>
            <a:off x="609600" y="609599"/>
            <a:ext cx="10972800" cy="10972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609600" y="609600"/>
            <a:ext cx="4162425" cy="14478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roxima Nov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2"/>
          <p:cNvSpPr>
            <a:spLocks noGrp="1"/>
          </p:cNvSpPr>
          <p:nvPr>
            <p:ph type="pic" idx="2"/>
          </p:nvPr>
        </p:nvSpPr>
        <p:spPr>
          <a:xfrm>
            <a:off x="5183188" y="609601"/>
            <a:ext cx="6399212" cy="5334000"/>
          </a:xfrm>
          <a:prstGeom prst="rect">
            <a:avLst/>
          </a:prstGeom>
          <a:noFill/>
          <a:ln>
            <a:noFill/>
          </a:ln>
        </p:spPr>
      </p:sp>
      <p:sp>
        <p:nvSpPr>
          <p:cNvPr id="52" name="Google Shape;52;p22"/>
          <p:cNvSpPr txBox="1">
            <a:spLocks noGrp="1"/>
          </p:cNvSpPr>
          <p:nvPr>
            <p:ph type="body" idx="1"/>
          </p:nvPr>
        </p:nvSpPr>
        <p:spPr>
          <a:xfrm>
            <a:off x="609600" y="2057400"/>
            <a:ext cx="4162425" cy="3886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
        <p:cNvGrpSpPr/>
        <p:nvPr/>
      </p:nvGrpSpPr>
      <p:grpSpPr>
        <a:xfrm>
          <a:off x="0" y="0"/>
          <a:ext cx="0" cy="0"/>
          <a:chOff x="0" y="0"/>
          <a:chExt cx="0" cy="0"/>
        </a:xfrm>
      </p:grpSpPr>
      <p:sp>
        <p:nvSpPr>
          <p:cNvPr id="15" name="Google Shape;15;p11"/>
          <p:cNvSpPr txBox="1">
            <a:spLocks noGrp="1"/>
          </p:cNvSpPr>
          <p:nvPr>
            <p:ph type="title"/>
          </p:nvPr>
        </p:nvSpPr>
        <p:spPr>
          <a:xfrm>
            <a:off x="609600" y="609600"/>
            <a:ext cx="4162425" cy="14478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roxima Nov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11"/>
          <p:cNvSpPr txBox="1">
            <a:spLocks noGrp="1"/>
          </p:cNvSpPr>
          <p:nvPr>
            <p:ph type="body" idx="1"/>
          </p:nvPr>
        </p:nvSpPr>
        <p:spPr>
          <a:xfrm>
            <a:off x="5183188" y="609600"/>
            <a:ext cx="6399212" cy="5333999"/>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SzPts val="3200"/>
              <a:buChar char="•"/>
              <a:defRPr sz="3200"/>
            </a:lvl1pPr>
            <a:lvl2pPr marL="914400" lvl="1" indent="-406400" algn="l">
              <a:lnSpc>
                <a:spcPct val="90000"/>
              </a:lnSpc>
              <a:spcBef>
                <a:spcPts val="500"/>
              </a:spcBef>
              <a:spcAft>
                <a:spcPts val="0"/>
              </a:spcAft>
              <a:buSzPts val="2800"/>
              <a:buChar char="•"/>
              <a:defRPr sz="2800"/>
            </a:lvl2pPr>
            <a:lvl3pPr marL="1371600" lvl="2" indent="-381000" algn="l">
              <a:lnSpc>
                <a:spcPct val="90000"/>
              </a:lnSpc>
              <a:spcBef>
                <a:spcPts val="500"/>
              </a:spcBef>
              <a:spcAft>
                <a:spcPts val="0"/>
              </a:spcAft>
              <a:buSzPts val="2400"/>
              <a:buChar char="•"/>
              <a:defRPr sz="2400"/>
            </a:lvl3pPr>
            <a:lvl4pPr marL="1828800" lvl="3" indent="-355600" algn="l">
              <a:lnSpc>
                <a:spcPct val="90000"/>
              </a:lnSpc>
              <a:spcBef>
                <a:spcPts val="500"/>
              </a:spcBef>
              <a:spcAft>
                <a:spcPts val="0"/>
              </a:spcAft>
              <a:buSzPts val="2000"/>
              <a:buChar char="•"/>
              <a:defRPr sz="2000"/>
            </a:lvl4pPr>
            <a:lvl5pPr marL="2286000" lvl="4" indent="-355600" algn="l">
              <a:lnSpc>
                <a:spcPct val="90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7" name="Google Shape;17;p11"/>
          <p:cNvSpPr txBox="1">
            <a:spLocks noGrp="1"/>
          </p:cNvSpPr>
          <p:nvPr>
            <p:ph type="body" idx="2"/>
          </p:nvPr>
        </p:nvSpPr>
        <p:spPr>
          <a:xfrm>
            <a:off x="609600" y="2057400"/>
            <a:ext cx="4162425" cy="3886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mage Background Grey">
  <p:cSld name="Image Background Grey">
    <p:spTree>
      <p:nvGrpSpPr>
        <p:cNvPr id="1"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mage Background Red">
  <p:cSld name="Image Background Red">
    <p:bg>
      <p:bgPr>
        <a:solidFill>
          <a:schemeClr val="accent1"/>
        </a:solidFill>
        <a:effectLst/>
      </p:bgPr>
    </p:bg>
    <p:spTree>
      <p:nvGrpSpPr>
        <p:cNvPr id="1" name="Shape 19"/>
        <p:cNvGrpSpPr/>
        <p:nvPr/>
      </p:nvGrpSpPr>
      <p:grpSpPr>
        <a:xfrm>
          <a:off x="0" y="0"/>
          <a:ext cx="0" cy="0"/>
          <a:chOff x="0" y="0"/>
          <a:chExt cx="0" cy="0"/>
        </a:xfrm>
      </p:grpSpPr>
      <p:sp>
        <p:nvSpPr>
          <p:cNvPr id="20" name="Google Shape;20;p13"/>
          <p:cNvSpPr/>
          <p:nvPr/>
        </p:nvSpPr>
        <p:spPr>
          <a:xfrm>
            <a:off x="9179292" y="4894446"/>
            <a:ext cx="3012708" cy="196355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21" name="Google Shape;21;p13"/>
          <p:cNvPicPr preferRelativeResize="0"/>
          <p:nvPr/>
        </p:nvPicPr>
        <p:blipFill rotWithShape="1">
          <a:blip r:embed="rId2">
            <a:alphaModFix/>
          </a:blip>
          <a:srcRect/>
          <a:stretch/>
        </p:blipFill>
        <p:spPr>
          <a:xfrm>
            <a:off x="9779268" y="6080234"/>
            <a:ext cx="2374232" cy="77776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Background Green">
  <p:cSld name="Image Background Green">
    <p:bg>
      <p:bgPr>
        <a:solidFill>
          <a:schemeClr val="accent2"/>
        </a:solidFill>
        <a:effectLst/>
      </p:bgPr>
    </p:bg>
    <p:spTree>
      <p:nvGrpSpPr>
        <p:cNvPr id="1" name="Shape 22"/>
        <p:cNvGrpSpPr/>
        <p:nvPr/>
      </p:nvGrpSpPr>
      <p:grpSpPr>
        <a:xfrm>
          <a:off x="0" y="0"/>
          <a:ext cx="0" cy="0"/>
          <a:chOff x="0" y="0"/>
          <a:chExt cx="0" cy="0"/>
        </a:xfrm>
      </p:grpSpPr>
      <p:sp>
        <p:nvSpPr>
          <p:cNvPr id="23" name="Google Shape;23;p14"/>
          <p:cNvSpPr/>
          <p:nvPr/>
        </p:nvSpPr>
        <p:spPr>
          <a:xfrm>
            <a:off x="9179292" y="4894446"/>
            <a:ext cx="3012708" cy="196355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24" name="Google Shape;24;p14"/>
          <p:cNvPicPr preferRelativeResize="0"/>
          <p:nvPr/>
        </p:nvPicPr>
        <p:blipFill rotWithShape="1">
          <a:blip r:embed="rId2">
            <a:alphaModFix/>
          </a:blip>
          <a:srcRect/>
          <a:stretch/>
        </p:blipFill>
        <p:spPr>
          <a:xfrm>
            <a:off x="9779268" y="6080234"/>
            <a:ext cx="2374232" cy="77776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Background Black">
  <p:cSld name="Image Background Black">
    <p:bg>
      <p:bgPr>
        <a:solidFill>
          <a:schemeClr val="dk2"/>
        </a:solidFill>
        <a:effectLst/>
      </p:bgPr>
    </p:bg>
    <p:spTree>
      <p:nvGrpSpPr>
        <p:cNvPr id="1" name="Shape 25"/>
        <p:cNvGrpSpPr/>
        <p:nvPr/>
      </p:nvGrpSpPr>
      <p:grpSpPr>
        <a:xfrm>
          <a:off x="0" y="0"/>
          <a:ext cx="0" cy="0"/>
          <a:chOff x="0" y="0"/>
          <a:chExt cx="0" cy="0"/>
        </a:xfrm>
      </p:grpSpPr>
      <p:sp>
        <p:nvSpPr>
          <p:cNvPr id="26" name="Google Shape;26;p15"/>
          <p:cNvSpPr/>
          <p:nvPr/>
        </p:nvSpPr>
        <p:spPr>
          <a:xfrm>
            <a:off x="9179292" y="4894446"/>
            <a:ext cx="3012708" cy="196355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27" name="Google Shape;27;p15"/>
          <p:cNvPicPr preferRelativeResize="0"/>
          <p:nvPr/>
        </p:nvPicPr>
        <p:blipFill rotWithShape="1">
          <a:blip r:embed="rId2">
            <a:alphaModFix/>
          </a:blip>
          <a:srcRect/>
          <a:stretch/>
        </p:blipFill>
        <p:spPr>
          <a:xfrm>
            <a:off x="9779268" y="6080234"/>
            <a:ext cx="2374232" cy="77776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Background Blue">
  <p:cSld name="Image Background Blue">
    <p:bg>
      <p:bgPr>
        <a:solidFill>
          <a:schemeClr val="accent3"/>
        </a:solidFill>
        <a:effectLst/>
      </p:bgPr>
    </p:bg>
    <p:spTree>
      <p:nvGrpSpPr>
        <p:cNvPr id="1" name="Shape 28"/>
        <p:cNvGrpSpPr/>
        <p:nvPr/>
      </p:nvGrpSpPr>
      <p:grpSpPr>
        <a:xfrm>
          <a:off x="0" y="0"/>
          <a:ext cx="0" cy="0"/>
          <a:chOff x="0" y="0"/>
          <a:chExt cx="0" cy="0"/>
        </a:xfrm>
      </p:grpSpPr>
      <p:sp>
        <p:nvSpPr>
          <p:cNvPr id="29" name="Google Shape;29;p16"/>
          <p:cNvSpPr/>
          <p:nvPr/>
        </p:nvSpPr>
        <p:spPr>
          <a:xfrm>
            <a:off x="9179292" y="4894446"/>
            <a:ext cx="3012708" cy="196355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30" name="Google Shape;30;p16"/>
          <p:cNvPicPr preferRelativeResize="0"/>
          <p:nvPr/>
        </p:nvPicPr>
        <p:blipFill rotWithShape="1">
          <a:blip r:embed="rId2">
            <a:alphaModFix/>
          </a:blip>
          <a:srcRect/>
          <a:stretch/>
        </p:blipFill>
        <p:spPr>
          <a:xfrm>
            <a:off x="9779268" y="6080234"/>
            <a:ext cx="2374232" cy="77776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17"/>
          <p:cNvSpPr txBox="1">
            <a:spLocks noGrp="1"/>
          </p:cNvSpPr>
          <p:nvPr>
            <p:ph type="title"/>
          </p:nvPr>
        </p:nvSpPr>
        <p:spPr>
          <a:xfrm>
            <a:off x="609600" y="609599"/>
            <a:ext cx="10972800" cy="10972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7"/>
          <p:cNvSpPr txBox="1">
            <a:spLocks noGrp="1"/>
          </p:cNvSpPr>
          <p:nvPr>
            <p:ph type="body" idx="1"/>
          </p:nvPr>
        </p:nvSpPr>
        <p:spPr>
          <a:xfrm>
            <a:off x="609600" y="1880090"/>
            <a:ext cx="10972800" cy="406351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609600" y="1709738"/>
            <a:ext cx="109728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roxima Nova"/>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8"/>
          <p:cNvSpPr txBox="1">
            <a:spLocks noGrp="1"/>
          </p:cNvSpPr>
          <p:nvPr>
            <p:ph type="body" idx="1"/>
          </p:nvPr>
        </p:nvSpPr>
        <p:spPr>
          <a:xfrm>
            <a:off x="609600" y="4589463"/>
            <a:ext cx="10972800" cy="135413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400"/>
              <a:buNone/>
              <a:defRPr sz="2400">
                <a:solidFill>
                  <a:srgbClr val="8C8C8B"/>
                </a:solidFill>
              </a:defRPr>
            </a:lvl1pPr>
            <a:lvl2pPr marL="914400" lvl="1" indent="-228600" algn="l">
              <a:lnSpc>
                <a:spcPct val="90000"/>
              </a:lnSpc>
              <a:spcBef>
                <a:spcPts val="500"/>
              </a:spcBef>
              <a:spcAft>
                <a:spcPts val="0"/>
              </a:spcAft>
              <a:buSzPts val="2000"/>
              <a:buNone/>
              <a:defRPr sz="2000">
                <a:solidFill>
                  <a:srgbClr val="8C8C8B"/>
                </a:solidFill>
              </a:defRPr>
            </a:lvl2pPr>
            <a:lvl3pPr marL="1371600" lvl="2" indent="-228600" algn="l">
              <a:lnSpc>
                <a:spcPct val="90000"/>
              </a:lnSpc>
              <a:spcBef>
                <a:spcPts val="500"/>
              </a:spcBef>
              <a:spcAft>
                <a:spcPts val="0"/>
              </a:spcAft>
              <a:buSzPts val="1800"/>
              <a:buNone/>
              <a:defRPr sz="1800">
                <a:solidFill>
                  <a:srgbClr val="8C8C8B"/>
                </a:solidFill>
              </a:defRPr>
            </a:lvl3pPr>
            <a:lvl4pPr marL="1828800" lvl="3" indent="-228600" algn="l">
              <a:lnSpc>
                <a:spcPct val="90000"/>
              </a:lnSpc>
              <a:spcBef>
                <a:spcPts val="500"/>
              </a:spcBef>
              <a:spcAft>
                <a:spcPts val="0"/>
              </a:spcAft>
              <a:buSzPts val="1600"/>
              <a:buNone/>
              <a:defRPr sz="1600">
                <a:solidFill>
                  <a:srgbClr val="8C8C8B"/>
                </a:solidFill>
              </a:defRPr>
            </a:lvl4pPr>
            <a:lvl5pPr marL="2286000" lvl="4" indent="-228600" algn="l">
              <a:lnSpc>
                <a:spcPct val="90000"/>
              </a:lnSpc>
              <a:spcBef>
                <a:spcPts val="500"/>
              </a:spcBef>
              <a:spcAft>
                <a:spcPts val="0"/>
              </a:spcAft>
              <a:buSzPts val="1600"/>
              <a:buNone/>
              <a:defRPr sz="1600">
                <a:solidFill>
                  <a:srgbClr val="8C8C8B"/>
                </a:solidFill>
              </a:defRPr>
            </a:lvl5pPr>
            <a:lvl6pPr marL="2743200" lvl="5" indent="-228600" algn="l">
              <a:lnSpc>
                <a:spcPct val="90000"/>
              </a:lnSpc>
              <a:spcBef>
                <a:spcPts val="500"/>
              </a:spcBef>
              <a:spcAft>
                <a:spcPts val="0"/>
              </a:spcAft>
              <a:buClr>
                <a:srgbClr val="8C8C8B"/>
              </a:buClr>
              <a:buSzPts val="1600"/>
              <a:buNone/>
              <a:defRPr sz="1600">
                <a:solidFill>
                  <a:srgbClr val="8C8C8B"/>
                </a:solidFill>
              </a:defRPr>
            </a:lvl6pPr>
            <a:lvl7pPr marL="3200400" lvl="6" indent="-228600" algn="l">
              <a:lnSpc>
                <a:spcPct val="90000"/>
              </a:lnSpc>
              <a:spcBef>
                <a:spcPts val="500"/>
              </a:spcBef>
              <a:spcAft>
                <a:spcPts val="0"/>
              </a:spcAft>
              <a:buClr>
                <a:srgbClr val="8C8C8B"/>
              </a:buClr>
              <a:buSzPts val="1600"/>
              <a:buNone/>
              <a:defRPr sz="1600">
                <a:solidFill>
                  <a:srgbClr val="8C8C8B"/>
                </a:solidFill>
              </a:defRPr>
            </a:lvl7pPr>
            <a:lvl8pPr marL="3657600" lvl="7" indent="-228600" algn="l">
              <a:lnSpc>
                <a:spcPct val="90000"/>
              </a:lnSpc>
              <a:spcBef>
                <a:spcPts val="500"/>
              </a:spcBef>
              <a:spcAft>
                <a:spcPts val="0"/>
              </a:spcAft>
              <a:buClr>
                <a:srgbClr val="8C8C8B"/>
              </a:buClr>
              <a:buSzPts val="1600"/>
              <a:buNone/>
              <a:defRPr sz="1600">
                <a:solidFill>
                  <a:srgbClr val="8C8C8B"/>
                </a:solidFill>
              </a:defRPr>
            </a:lvl8pPr>
            <a:lvl9pPr marL="4114800" lvl="8" indent="-228600" algn="l">
              <a:lnSpc>
                <a:spcPct val="90000"/>
              </a:lnSpc>
              <a:spcBef>
                <a:spcPts val="500"/>
              </a:spcBef>
              <a:spcAft>
                <a:spcPts val="0"/>
              </a:spcAft>
              <a:buClr>
                <a:srgbClr val="8C8C8B"/>
              </a:buClr>
              <a:buSzPts val="1600"/>
              <a:buNone/>
              <a:defRPr sz="1600">
                <a:solidFill>
                  <a:srgbClr val="8C8C8B"/>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609600" y="609599"/>
            <a:ext cx="10972800" cy="109728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000"/>
              <a:buFont typeface="Proxima Nova"/>
              <a:buNone/>
              <a:defRPr sz="4000" b="0" i="0" u="none" strike="noStrike" cap="none">
                <a:solidFill>
                  <a:schemeClr val="dk1"/>
                </a:solidFill>
                <a:latin typeface="Proxima Nova"/>
                <a:ea typeface="Proxima Nova"/>
                <a:cs typeface="Proxima Nova"/>
                <a:sym typeface="Proxima Nov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9"/>
          <p:cNvSpPr txBox="1">
            <a:spLocks noGrp="1"/>
          </p:cNvSpPr>
          <p:nvPr>
            <p:ph type="body" idx="1"/>
          </p:nvPr>
        </p:nvSpPr>
        <p:spPr>
          <a:xfrm>
            <a:off x="609600" y="1880090"/>
            <a:ext cx="10972800" cy="406351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chemeClr val="accent1"/>
              </a:buClr>
              <a:buSzPts val="2400"/>
              <a:buFont typeface="Arial"/>
              <a:buChar char="•"/>
              <a:defRPr sz="2400" b="0" i="0" u="none" strike="noStrike" cap="none">
                <a:solidFill>
                  <a:schemeClr val="dk1"/>
                </a:solidFill>
                <a:latin typeface="Proxima Nova"/>
                <a:ea typeface="Proxima Nova"/>
                <a:cs typeface="Proxima Nova"/>
                <a:sym typeface="Proxima Nova"/>
              </a:defRPr>
            </a:lvl1pPr>
            <a:lvl2pPr marL="914400" marR="0" lvl="1" indent="-355600" algn="l" rtl="0">
              <a:lnSpc>
                <a:spcPct val="90000"/>
              </a:lnSpc>
              <a:spcBef>
                <a:spcPts val="500"/>
              </a:spcBef>
              <a:spcAft>
                <a:spcPts val="0"/>
              </a:spcAft>
              <a:buClr>
                <a:schemeClr val="accent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L="1371600" marR="0" lvl="2" indent="-342900" algn="l" rtl="0">
              <a:lnSpc>
                <a:spcPct val="90000"/>
              </a:lnSpc>
              <a:spcBef>
                <a:spcPts val="500"/>
              </a:spcBef>
              <a:spcAft>
                <a:spcPts val="0"/>
              </a:spcAft>
              <a:buClr>
                <a:schemeClr val="accent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L="1828800" marR="0" lvl="3" indent="-330200" algn="l" rtl="0">
              <a:lnSpc>
                <a:spcPct val="90000"/>
              </a:lnSpc>
              <a:spcBef>
                <a:spcPts val="500"/>
              </a:spcBef>
              <a:spcAft>
                <a:spcPts val="0"/>
              </a:spcAft>
              <a:buClr>
                <a:schemeClr val="accent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L="2286000" marR="0" lvl="4" indent="-317500" algn="l" rtl="0">
              <a:lnSpc>
                <a:spcPct val="90000"/>
              </a:lnSpc>
              <a:spcBef>
                <a:spcPts val="500"/>
              </a:spcBef>
              <a:spcAft>
                <a:spcPts val="0"/>
              </a:spcAft>
              <a:buClr>
                <a:schemeClr val="accent1"/>
              </a:buClr>
              <a:buSzPts val="1400"/>
              <a:buFont typeface="Arial"/>
              <a:buChar char="•"/>
              <a:defRPr sz="14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 name="TextBox 1">
            <a:extLst>
              <a:ext uri="{FF2B5EF4-FFF2-40B4-BE49-F238E27FC236}">
                <a16:creationId xmlns:a16="http://schemas.microsoft.com/office/drawing/2014/main" id="{BF179617-C6CD-20BA-F2AA-384023B0F04D}"/>
              </a:ext>
            </a:extLst>
          </p:cNvPr>
          <p:cNvSpPr txBox="1"/>
          <p:nvPr userDrawn="1"/>
        </p:nvSpPr>
        <p:spPr>
          <a:xfrm>
            <a:off x="8847746" y="6109691"/>
            <a:ext cx="2734654" cy="477054"/>
          </a:xfrm>
          <a:prstGeom prst="rect">
            <a:avLst/>
          </a:prstGeom>
          <a:noFill/>
        </p:spPr>
        <p:txBody>
          <a:bodyPr wrap="square" rtlCol="0">
            <a:spAutoFit/>
          </a:bodyPr>
          <a:lstStyle/>
          <a:p>
            <a:r>
              <a:rPr lang="en-US" sz="2500" dirty="0">
                <a:latin typeface="Proxima Nova" panose="020B0604020202020204" charset="0"/>
              </a:rPr>
              <a:t>@DigDeepRoots</a:t>
            </a:r>
          </a:p>
        </p:txBody>
      </p:sp>
      <p:pic>
        <p:nvPicPr>
          <p:cNvPr id="4" name="Picture 3" descr="A picture containing tableware&#10;&#10;Description automatically generated">
            <a:extLst>
              <a:ext uri="{FF2B5EF4-FFF2-40B4-BE49-F238E27FC236}">
                <a16:creationId xmlns:a16="http://schemas.microsoft.com/office/drawing/2014/main" id="{4A307BA6-5082-8101-FBF7-1F66E8B3704E}"/>
              </a:ext>
            </a:extLst>
          </p:cNvPr>
          <p:cNvPicPr>
            <a:picLocks noChangeAspect="1"/>
          </p:cNvPicPr>
          <p:nvPr userDrawn="1"/>
        </p:nvPicPr>
        <p:blipFill>
          <a:blip r:embed="rId15"/>
          <a:stretch>
            <a:fillRect/>
          </a:stretch>
        </p:blipFill>
        <p:spPr>
          <a:xfrm>
            <a:off x="11280448" y="5986954"/>
            <a:ext cx="788350" cy="788350"/>
          </a:xfrm>
          <a:prstGeom prst="rect">
            <a:avLst/>
          </a:prstGeom>
        </p:spPr>
      </p:pic>
      <p:sp>
        <p:nvSpPr>
          <p:cNvPr id="5" name="TextBox 4">
            <a:extLst>
              <a:ext uri="{FF2B5EF4-FFF2-40B4-BE49-F238E27FC236}">
                <a16:creationId xmlns:a16="http://schemas.microsoft.com/office/drawing/2014/main" id="{0CC42A05-82C4-18E0-B819-6C2C18486B7A}"/>
              </a:ext>
            </a:extLst>
          </p:cNvPr>
          <p:cNvSpPr txBox="1"/>
          <p:nvPr userDrawn="1"/>
        </p:nvSpPr>
        <p:spPr>
          <a:xfrm>
            <a:off x="9189578" y="6467527"/>
            <a:ext cx="2170632" cy="307777"/>
          </a:xfrm>
          <a:prstGeom prst="rect">
            <a:avLst/>
          </a:prstGeom>
          <a:noFill/>
        </p:spPr>
        <p:txBody>
          <a:bodyPr wrap="square" rtlCol="0">
            <a:spAutoFit/>
          </a:bodyPr>
          <a:lstStyle/>
          <a:p>
            <a:r>
              <a:rPr lang="en-US" b="1" dirty="0">
                <a:latin typeface="Proxima Nova" panose="020B0604020202020204" charset="0"/>
              </a:rPr>
              <a:t>Refactoring with Depth</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ctrTitle"/>
          </p:nvPr>
        </p:nvSpPr>
        <p:spPr>
          <a:xfrm>
            <a:off x="1524000" y="234384"/>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800"/>
              <a:buFont typeface="Proxima Nova"/>
              <a:buNone/>
            </a:pPr>
            <a:r>
              <a:rPr lang="en-US" dirty="0"/>
              <a:t>Using Empathy to Make Tests Easy and Code Safe</a:t>
            </a:r>
            <a:endParaRPr dirty="0"/>
          </a:p>
        </p:txBody>
      </p:sp>
      <p:sp>
        <p:nvSpPr>
          <p:cNvPr id="58" name="Google Shape;58;p1"/>
          <p:cNvSpPr txBox="1">
            <a:spLocks noGrp="1"/>
          </p:cNvSpPr>
          <p:nvPr>
            <p:ph type="subTitle" idx="1"/>
          </p:nvPr>
        </p:nvSpPr>
        <p:spPr>
          <a:xfrm>
            <a:off x="1524000" y="2643839"/>
            <a:ext cx="9144000" cy="14521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SzPts val="2400"/>
              <a:buNone/>
            </a:pPr>
            <a:r>
              <a:rPr lang="en-US" sz="3000" dirty="0"/>
              <a:t>Marian Hartman, PhD</a:t>
            </a:r>
            <a:br>
              <a:rPr lang="en-US" sz="3000" dirty="0"/>
            </a:br>
            <a:endParaRPr lang="en-US" sz="3000" dirty="0"/>
          </a:p>
          <a:p>
            <a:pPr marL="0" lvl="0" indent="0" algn="ctr" rtl="0">
              <a:lnSpc>
                <a:spcPct val="90000"/>
              </a:lnSpc>
              <a:spcBef>
                <a:spcPts val="0"/>
              </a:spcBef>
              <a:spcAft>
                <a:spcPts val="0"/>
              </a:spcAft>
              <a:buSzPts val="2400"/>
              <a:buNone/>
            </a:pPr>
            <a:r>
              <a:rPr lang="en-US" sz="2500" dirty="0"/>
              <a:t>@DigDeepRoots</a:t>
            </a:r>
            <a:endParaRPr sz="2500" dirty="0"/>
          </a:p>
        </p:txBody>
      </p:sp>
      <p:pic>
        <p:nvPicPr>
          <p:cNvPr id="7" name="Picture 6" descr="Logo&#10;&#10;Description automatically generated">
            <a:extLst>
              <a:ext uri="{FF2B5EF4-FFF2-40B4-BE49-F238E27FC236}">
                <a16:creationId xmlns:a16="http://schemas.microsoft.com/office/drawing/2014/main" id="{472B414A-9A79-83D7-209E-229763148EE6}"/>
              </a:ext>
            </a:extLst>
          </p:cNvPr>
          <p:cNvPicPr>
            <a:picLocks noChangeAspect="1"/>
          </p:cNvPicPr>
          <p:nvPr/>
        </p:nvPicPr>
        <p:blipFill>
          <a:blip r:embed="rId3"/>
          <a:stretch>
            <a:fillRect/>
          </a:stretch>
        </p:blipFill>
        <p:spPr>
          <a:xfrm>
            <a:off x="4369860" y="4095939"/>
            <a:ext cx="3452279" cy="3452279"/>
          </a:xfrm>
          <a:prstGeom prst="rect">
            <a:avLst/>
          </a:prstGeom>
        </p:spPr>
      </p:pic>
    </p:spTree>
    <p:extLst>
      <p:ext uri="{BB962C8B-B14F-4D97-AF65-F5344CB8AC3E}">
        <p14:creationId xmlns:p14="http://schemas.microsoft.com/office/powerpoint/2010/main" val="3865939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PDF Editor Download | Foxit Software">
            <a:extLst>
              <a:ext uri="{FF2B5EF4-FFF2-40B4-BE49-F238E27FC236}">
                <a16:creationId xmlns:a16="http://schemas.microsoft.com/office/drawing/2014/main" id="{DC1AEDFA-DC4F-AB36-7F9D-155118B1C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4385" y="1181432"/>
            <a:ext cx="3303229" cy="33032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rawing of a cat&#10;&#10;Description automatically generated with low confidence">
            <a:extLst>
              <a:ext uri="{FF2B5EF4-FFF2-40B4-BE49-F238E27FC236}">
                <a16:creationId xmlns:a16="http://schemas.microsoft.com/office/drawing/2014/main" id="{06D272AB-EACC-3400-9595-6FBA8A29784E}"/>
              </a:ext>
            </a:extLst>
          </p:cNvPr>
          <p:cNvPicPr>
            <a:picLocks noChangeAspect="1"/>
          </p:cNvPicPr>
          <p:nvPr/>
        </p:nvPicPr>
        <p:blipFill>
          <a:blip r:embed="rId4"/>
          <a:stretch>
            <a:fillRect/>
          </a:stretch>
        </p:blipFill>
        <p:spPr>
          <a:xfrm>
            <a:off x="3802187" y="4566286"/>
            <a:ext cx="1872532" cy="1872532"/>
          </a:xfrm>
          <a:prstGeom prst="rect">
            <a:avLst/>
          </a:prstGeom>
        </p:spPr>
      </p:pic>
      <p:pic>
        <p:nvPicPr>
          <p:cNvPr id="14" name="Picture 13" descr="A drawing of a cat&#10;&#10;Description automatically generated with low confidence">
            <a:extLst>
              <a:ext uri="{FF2B5EF4-FFF2-40B4-BE49-F238E27FC236}">
                <a16:creationId xmlns:a16="http://schemas.microsoft.com/office/drawing/2014/main" id="{4E901542-3FF6-A8F3-5A34-54611AA86783}"/>
              </a:ext>
            </a:extLst>
          </p:cNvPr>
          <p:cNvPicPr>
            <a:picLocks noChangeAspect="1"/>
          </p:cNvPicPr>
          <p:nvPr/>
        </p:nvPicPr>
        <p:blipFill>
          <a:blip r:embed="rId4"/>
          <a:stretch>
            <a:fillRect/>
          </a:stretch>
        </p:blipFill>
        <p:spPr>
          <a:xfrm>
            <a:off x="747128" y="719718"/>
            <a:ext cx="1872532" cy="1872532"/>
          </a:xfrm>
          <a:prstGeom prst="rect">
            <a:avLst/>
          </a:prstGeom>
        </p:spPr>
      </p:pic>
      <p:pic>
        <p:nvPicPr>
          <p:cNvPr id="15" name="Picture 14" descr="A drawing of a cat&#10;&#10;Description automatically generated with low confidence">
            <a:extLst>
              <a:ext uri="{FF2B5EF4-FFF2-40B4-BE49-F238E27FC236}">
                <a16:creationId xmlns:a16="http://schemas.microsoft.com/office/drawing/2014/main" id="{61D06C74-8EDC-B075-0AE4-FF793A939FB5}"/>
              </a:ext>
            </a:extLst>
          </p:cNvPr>
          <p:cNvPicPr>
            <a:picLocks noChangeAspect="1"/>
          </p:cNvPicPr>
          <p:nvPr/>
        </p:nvPicPr>
        <p:blipFill>
          <a:blip r:embed="rId4"/>
          <a:stretch>
            <a:fillRect/>
          </a:stretch>
        </p:blipFill>
        <p:spPr>
          <a:xfrm>
            <a:off x="5626912" y="4146192"/>
            <a:ext cx="1872532" cy="1872532"/>
          </a:xfrm>
          <a:prstGeom prst="rect">
            <a:avLst/>
          </a:prstGeom>
        </p:spPr>
      </p:pic>
      <p:pic>
        <p:nvPicPr>
          <p:cNvPr id="16" name="Picture 15" descr="A drawing of a cat&#10;&#10;Description automatically generated with low confidence">
            <a:extLst>
              <a:ext uri="{FF2B5EF4-FFF2-40B4-BE49-F238E27FC236}">
                <a16:creationId xmlns:a16="http://schemas.microsoft.com/office/drawing/2014/main" id="{E303F9E6-A0BC-8A72-DC93-909066024D1B}"/>
              </a:ext>
            </a:extLst>
          </p:cNvPr>
          <p:cNvPicPr>
            <a:picLocks noChangeAspect="1"/>
          </p:cNvPicPr>
          <p:nvPr/>
        </p:nvPicPr>
        <p:blipFill>
          <a:blip r:embed="rId4"/>
          <a:stretch>
            <a:fillRect/>
          </a:stretch>
        </p:blipFill>
        <p:spPr>
          <a:xfrm>
            <a:off x="2643730" y="3002530"/>
            <a:ext cx="1872532" cy="1872532"/>
          </a:xfrm>
          <a:prstGeom prst="rect">
            <a:avLst/>
          </a:prstGeom>
        </p:spPr>
      </p:pic>
      <p:pic>
        <p:nvPicPr>
          <p:cNvPr id="17" name="Picture 16" descr="A drawing of a cat&#10;&#10;Description automatically generated with low confidence">
            <a:extLst>
              <a:ext uri="{FF2B5EF4-FFF2-40B4-BE49-F238E27FC236}">
                <a16:creationId xmlns:a16="http://schemas.microsoft.com/office/drawing/2014/main" id="{280CB34A-E919-807E-7F0C-635602F6B8F4}"/>
              </a:ext>
            </a:extLst>
          </p:cNvPr>
          <p:cNvPicPr>
            <a:picLocks noChangeAspect="1"/>
          </p:cNvPicPr>
          <p:nvPr/>
        </p:nvPicPr>
        <p:blipFill>
          <a:blip r:embed="rId4"/>
          <a:stretch>
            <a:fillRect/>
          </a:stretch>
        </p:blipFill>
        <p:spPr>
          <a:xfrm>
            <a:off x="7797231" y="2300414"/>
            <a:ext cx="1872532" cy="1872532"/>
          </a:xfrm>
          <a:prstGeom prst="rect">
            <a:avLst/>
          </a:prstGeom>
        </p:spPr>
      </p:pic>
      <p:pic>
        <p:nvPicPr>
          <p:cNvPr id="18" name="Picture 17" descr="A drawing of a cat&#10;&#10;Description automatically generated with low confidence">
            <a:extLst>
              <a:ext uri="{FF2B5EF4-FFF2-40B4-BE49-F238E27FC236}">
                <a16:creationId xmlns:a16="http://schemas.microsoft.com/office/drawing/2014/main" id="{C61EBA90-74D6-90D8-1750-8ADFD69A8916}"/>
              </a:ext>
            </a:extLst>
          </p:cNvPr>
          <p:cNvPicPr>
            <a:picLocks noChangeAspect="1"/>
          </p:cNvPicPr>
          <p:nvPr/>
        </p:nvPicPr>
        <p:blipFill>
          <a:blip r:embed="rId4"/>
          <a:stretch>
            <a:fillRect/>
          </a:stretch>
        </p:blipFill>
        <p:spPr>
          <a:xfrm>
            <a:off x="7673828" y="4566286"/>
            <a:ext cx="1872532" cy="1872532"/>
          </a:xfrm>
          <a:prstGeom prst="rect">
            <a:avLst/>
          </a:prstGeom>
        </p:spPr>
      </p:pic>
      <p:pic>
        <p:nvPicPr>
          <p:cNvPr id="19" name="Picture 18" descr="A drawing of a cat&#10;&#10;Description automatically generated with low confidence">
            <a:extLst>
              <a:ext uri="{FF2B5EF4-FFF2-40B4-BE49-F238E27FC236}">
                <a16:creationId xmlns:a16="http://schemas.microsoft.com/office/drawing/2014/main" id="{DEE1A522-FD4C-1255-BE2B-344DECA07D29}"/>
              </a:ext>
            </a:extLst>
          </p:cNvPr>
          <p:cNvPicPr>
            <a:picLocks noChangeAspect="1"/>
          </p:cNvPicPr>
          <p:nvPr/>
        </p:nvPicPr>
        <p:blipFill>
          <a:blip r:embed="rId4"/>
          <a:stretch>
            <a:fillRect/>
          </a:stretch>
        </p:blipFill>
        <p:spPr>
          <a:xfrm>
            <a:off x="9321073" y="719718"/>
            <a:ext cx="1872532" cy="1872532"/>
          </a:xfrm>
          <a:prstGeom prst="rect">
            <a:avLst/>
          </a:prstGeom>
        </p:spPr>
      </p:pic>
      <p:pic>
        <p:nvPicPr>
          <p:cNvPr id="20" name="Picture 19" descr="A drawing of a cat&#10;&#10;Description automatically generated with low confidence">
            <a:extLst>
              <a:ext uri="{FF2B5EF4-FFF2-40B4-BE49-F238E27FC236}">
                <a16:creationId xmlns:a16="http://schemas.microsoft.com/office/drawing/2014/main" id="{B689B904-1443-904B-5DE3-A2A56F0B991F}"/>
              </a:ext>
            </a:extLst>
          </p:cNvPr>
          <p:cNvPicPr>
            <a:picLocks noChangeAspect="1"/>
          </p:cNvPicPr>
          <p:nvPr/>
        </p:nvPicPr>
        <p:blipFill>
          <a:blip r:embed="rId4"/>
          <a:stretch>
            <a:fillRect/>
          </a:stretch>
        </p:blipFill>
        <p:spPr>
          <a:xfrm>
            <a:off x="2323799" y="1106126"/>
            <a:ext cx="1872532" cy="1872532"/>
          </a:xfrm>
          <a:prstGeom prst="rect">
            <a:avLst/>
          </a:prstGeom>
        </p:spPr>
      </p:pic>
      <p:pic>
        <p:nvPicPr>
          <p:cNvPr id="21" name="Picture 20" descr="A drawing of a cat&#10;&#10;Description automatically generated with low confidence">
            <a:extLst>
              <a:ext uri="{FF2B5EF4-FFF2-40B4-BE49-F238E27FC236}">
                <a16:creationId xmlns:a16="http://schemas.microsoft.com/office/drawing/2014/main" id="{5C02B571-16CE-762D-1A9C-9E719D82F7D1}"/>
              </a:ext>
            </a:extLst>
          </p:cNvPr>
          <p:cNvPicPr>
            <a:picLocks noChangeAspect="1"/>
          </p:cNvPicPr>
          <p:nvPr/>
        </p:nvPicPr>
        <p:blipFill>
          <a:blip r:embed="rId4"/>
          <a:stretch>
            <a:fillRect/>
          </a:stretch>
        </p:blipFill>
        <p:spPr>
          <a:xfrm>
            <a:off x="561381" y="3260659"/>
            <a:ext cx="1872532" cy="1872532"/>
          </a:xfrm>
          <a:prstGeom prst="rect">
            <a:avLst/>
          </a:prstGeom>
        </p:spPr>
      </p:pic>
      <p:pic>
        <p:nvPicPr>
          <p:cNvPr id="22" name="Picture 21" descr="A drawing of a cat&#10;&#10;Description automatically generated with low confidence">
            <a:extLst>
              <a:ext uri="{FF2B5EF4-FFF2-40B4-BE49-F238E27FC236}">
                <a16:creationId xmlns:a16="http://schemas.microsoft.com/office/drawing/2014/main" id="{57129020-4F29-4FD4-2F53-C54F3FE2448C}"/>
              </a:ext>
            </a:extLst>
          </p:cNvPr>
          <p:cNvPicPr>
            <a:picLocks noChangeAspect="1"/>
          </p:cNvPicPr>
          <p:nvPr/>
        </p:nvPicPr>
        <p:blipFill>
          <a:blip r:embed="rId4"/>
          <a:stretch>
            <a:fillRect/>
          </a:stretch>
        </p:blipFill>
        <p:spPr>
          <a:xfrm>
            <a:off x="1676962" y="4878624"/>
            <a:ext cx="1872532" cy="1872532"/>
          </a:xfrm>
          <a:prstGeom prst="rect">
            <a:avLst/>
          </a:prstGeom>
        </p:spPr>
      </p:pic>
      <p:pic>
        <p:nvPicPr>
          <p:cNvPr id="23" name="Picture 22" descr="A drawing of a cat&#10;&#10;Description automatically generated with low confidence">
            <a:extLst>
              <a:ext uri="{FF2B5EF4-FFF2-40B4-BE49-F238E27FC236}">
                <a16:creationId xmlns:a16="http://schemas.microsoft.com/office/drawing/2014/main" id="{1C679985-9B34-192A-8F90-CC7291A5B4C9}"/>
              </a:ext>
            </a:extLst>
          </p:cNvPr>
          <p:cNvPicPr>
            <a:picLocks noChangeAspect="1"/>
          </p:cNvPicPr>
          <p:nvPr/>
        </p:nvPicPr>
        <p:blipFill>
          <a:blip r:embed="rId4"/>
          <a:stretch>
            <a:fillRect/>
          </a:stretch>
        </p:blipFill>
        <p:spPr>
          <a:xfrm>
            <a:off x="9324970" y="3318305"/>
            <a:ext cx="1872532" cy="1872532"/>
          </a:xfrm>
          <a:prstGeom prst="rect">
            <a:avLst/>
          </a:prstGeom>
        </p:spPr>
      </p:pic>
      <p:pic>
        <p:nvPicPr>
          <p:cNvPr id="24" name="Picture 23" descr="A drawing of a cat&#10;&#10;Description automatically generated with low confidence">
            <a:extLst>
              <a:ext uri="{FF2B5EF4-FFF2-40B4-BE49-F238E27FC236}">
                <a16:creationId xmlns:a16="http://schemas.microsoft.com/office/drawing/2014/main" id="{47BBB0E3-C820-590C-1FE7-F59764EC1922}"/>
              </a:ext>
            </a:extLst>
          </p:cNvPr>
          <p:cNvPicPr>
            <a:picLocks noChangeAspect="1"/>
          </p:cNvPicPr>
          <p:nvPr/>
        </p:nvPicPr>
        <p:blipFill>
          <a:blip r:embed="rId4"/>
          <a:stretch>
            <a:fillRect/>
          </a:stretch>
        </p:blipFill>
        <p:spPr>
          <a:xfrm>
            <a:off x="7573269" y="468695"/>
            <a:ext cx="1872532" cy="1872532"/>
          </a:xfrm>
          <a:prstGeom prst="rect">
            <a:avLst/>
          </a:prstGeom>
        </p:spPr>
      </p:pic>
    </p:spTree>
    <p:extLst>
      <p:ext uri="{BB962C8B-B14F-4D97-AF65-F5344CB8AC3E}">
        <p14:creationId xmlns:p14="http://schemas.microsoft.com/office/powerpoint/2010/main" val="188403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300"/>
                            </p:stCondLst>
                            <p:childTnLst>
                              <p:par>
                                <p:cTn id="11" presetID="1" presetClass="entr" presetSubtype="0" fill="hold" nodeType="afterEffect">
                                  <p:stCondLst>
                                    <p:cond delay="300"/>
                                  </p:stCondLst>
                                  <p:childTnLst>
                                    <p:set>
                                      <p:cBhvr>
                                        <p:cTn id="12" dur="1" fill="hold">
                                          <p:stCondLst>
                                            <p:cond delay="0"/>
                                          </p:stCondLst>
                                        </p:cTn>
                                        <p:tgtEl>
                                          <p:spTgt spid="15"/>
                                        </p:tgtEl>
                                        <p:attrNameLst>
                                          <p:attrName>style.visibility</p:attrName>
                                        </p:attrNameLst>
                                      </p:cBhvr>
                                      <p:to>
                                        <p:strVal val="visible"/>
                                      </p:to>
                                    </p:set>
                                  </p:childTnLst>
                                </p:cTn>
                              </p:par>
                            </p:childTnLst>
                          </p:cTn>
                        </p:par>
                        <p:par>
                          <p:cTn id="13" fill="hold">
                            <p:stCondLst>
                              <p:cond delay="600"/>
                            </p:stCondLst>
                            <p:childTnLst>
                              <p:par>
                                <p:cTn id="14" presetID="1" presetClass="entr" presetSubtype="0" fill="hold" nodeType="afterEffect">
                                  <p:stCondLst>
                                    <p:cond delay="30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900"/>
                            </p:stCondLst>
                            <p:childTnLst>
                              <p:par>
                                <p:cTn id="17" presetID="1" presetClass="entr" presetSubtype="0" fill="hold" nodeType="afterEffect">
                                  <p:stCondLst>
                                    <p:cond delay="30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nodeType="afterEffect">
                                  <p:stCondLst>
                                    <p:cond delay="300"/>
                                  </p:stCondLst>
                                  <p:childTnLst>
                                    <p:set>
                                      <p:cBhvr>
                                        <p:cTn id="21" dur="1" fill="hold">
                                          <p:stCondLst>
                                            <p:cond delay="0"/>
                                          </p:stCondLst>
                                        </p:cTn>
                                        <p:tgtEl>
                                          <p:spTgt spid="18"/>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30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1800"/>
                            </p:stCondLst>
                            <p:childTnLst>
                              <p:par>
                                <p:cTn id="26" presetID="1" presetClass="entr" presetSubtype="0" fill="hold" nodeType="afterEffect">
                                  <p:stCondLst>
                                    <p:cond delay="300"/>
                                  </p:stCondLst>
                                  <p:childTnLst>
                                    <p:set>
                                      <p:cBhvr>
                                        <p:cTn id="27" dur="1" fill="hold">
                                          <p:stCondLst>
                                            <p:cond delay="0"/>
                                          </p:stCondLst>
                                        </p:cTn>
                                        <p:tgtEl>
                                          <p:spTgt spid="20"/>
                                        </p:tgtEl>
                                        <p:attrNameLst>
                                          <p:attrName>style.visibility</p:attrName>
                                        </p:attrNameLst>
                                      </p:cBhvr>
                                      <p:to>
                                        <p:strVal val="visible"/>
                                      </p:to>
                                    </p:set>
                                  </p:childTnLst>
                                </p:cTn>
                              </p:par>
                            </p:childTnLst>
                          </p:cTn>
                        </p:par>
                        <p:par>
                          <p:cTn id="28" fill="hold">
                            <p:stCondLst>
                              <p:cond delay="2100"/>
                            </p:stCondLst>
                            <p:childTnLst>
                              <p:par>
                                <p:cTn id="29" presetID="1" presetClass="entr" presetSubtype="0" fill="hold" nodeType="afterEffect">
                                  <p:stCondLst>
                                    <p:cond delay="300"/>
                                  </p:stCondLst>
                                  <p:childTnLst>
                                    <p:set>
                                      <p:cBhvr>
                                        <p:cTn id="30" dur="1" fill="hold">
                                          <p:stCondLst>
                                            <p:cond delay="0"/>
                                          </p:stCondLst>
                                        </p:cTn>
                                        <p:tgtEl>
                                          <p:spTgt spid="21"/>
                                        </p:tgtEl>
                                        <p:attrNameLst>
                                          <p:attrName>style.visibility</p:attrName>
                                        </p:attrNameLst>
                                      </p:cBhvr>
                                      <p:to>
                                        <p:strVal val="visible"/>
                                      </p:to>
                                    </p:set>
                                  </p:childTnLst>
                                </p:cTn>
                              </p:par>
                            </p:childTnLst>
                          </p:cTn>
                        </p:par>
                        <p:par>
                          <p:cTn id="31" fill="hold">
                            <p:stCondLst>
                              <p:cond delay="2400"/>
                            </p:stCondLst>
                            <p:childTnLst>
                              <p:par>
                                <p:cTn id="32" presetID="1" presetClass="entr" presetSubtype="0" fill="hold" nodeType="afterEffect">
                                  <p:stCondLst>
                                    <p:cond delay="300"/>
                                  </p:stCondLst>
                                  <p:childTnLst>
                                    <p:set>
                                      <p:cBhvr>
                                        <p:cTn id="33" dur="1" fill="hold">
                                          <p:stCondLst>
                                            <p:cond delay="0"/>
                                          </p:stCondLst>
                                        </p:cTn>
                                        <p:tgtEl>
                                          <p:spTgt spid="22"/>
                                        </p:tgtEl>
                                        <p:attrNameLst>
                                          <p:attrName>style.visibility</p:attrName>
                                        </p:attrNameLst>
                                      </p:cBhvr>
                                      <p:to>
                                        <p:strVal val="visible"/>
                                      </p:to>
                                    </p:set>
                                  </p:childTnLst>
                                </p:cTn>
                              </p:par>
                            </p:childTnLst>
                          </p:cTn>
                        </p:par>
                        <p:par>
                          <p:cTn id="34" fill="hold">
                            <p:stCondLst>
                              <p:cond delay="2700"/>
                            </p:stCondLst>
                            <p:childTnLst>
                              <p:par>
                                <p:cTn id="35" presetID="1" presetClass="entr" presetSubtype="0" fill="hold" nodeType="afterEffect">
                                  <p:stCondLst>
                                    <p:cond delay="300"/>
                                  </p:stCondLst>
                                  <p:childTnLst>
                                    <p:set>
                                      <p:cBhvr>
                                        <p:cTn id="36" dur="1" fill="hold">
                                          <p:stCondLst>
                                            <p:cond delay="0"/>
                                          </p:stCondLst>
                                        </p:cTn>
                                        <p:tgtEl>
                                          <p:spTgt spid="23"/>
                                        </p:tgtEl>
                                        <p:attrNameLst>
                                          <p:attrName>style.visibility</p:attrName>
                                        </p:attrNameLst>
                                      </p:cBhvr>
                                      <p:to>
                                        <p:strVal val="visible"/>
                                      </p:to>
                                    </p:set>
                                  </p:childTnLst>
                                </p:cTn>
                              </p:par>
                            </p:childTnLst>
                          </p:cTn>
                        </p:par>
                        <p:par>
                          <p:cTn id="37" fill="hold">
                            <p:stCondLst>
                              <p:cond delay="3000"/>
                            </p:stCondLst>
                            <p:childTnLst>
                              <p:par>
                                <p:cTn id="38" presetID="1" presetClass="entr" presetSubtype="0" fill="hold" nodeType="afterEffect">
                                  <p:stCondLst>
                                    <p:cond delay="30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low confidence">
            <a:extLst>
              <a:ext uri="{FF2B5EF4-FFF2-40B4-BE49-F238E27FC236}">
                <a16:creationId xmlns:a16="http://schemas.microsoft.com/office/drawing/2014/main" id="{2934492F-14B0-4E97-C275-18D862CBEDA1}"/>
              </a:ext>
            </a:extLst>
          </p:cNvPr>
          <p:cNvPicPr>
            <a:picLocks noChangeAspect="1"/>
          </p:cNvPicPr>
          <p:nvPr/>
        </p:nvPicPr>
        <p:blipFill>
          <a:blip r:embed="rId3"/>
          <a:stretch>
            <a:fillRect/>
          </a:stretch>
        </p:blipFill>
        <p:spPr>
          <a:xfrm>
            <a:off x="262393" y="-1670436"/>
            <a:ext cx="8735170" cy="8735170"/>
          </a:xfrm>
          <a:prstGeom prst="rect">
            <a:avLst/>
          </a:prstGeom>
        </p:spPr>
      </p:pic>
      <p:pic>
        <p:nvPicPr>
          <p:cNvPr id="5" name="Picture 4" descr="Icon&#10;&#10;Description automatically generated">
            <a:extLst>
              <a:ext uri="{FF2B5EF4-FFF2-40B4-BE49-F238E27FC236}">
                <a16:creationId xmlns:a16="http://schemas.microsoft.com/office/drawing/2014/main" id="{EF011E50-D766-197C-E586-5A12F8FD20FE}"/>
              </a:ext>
            </a:extLst>
          </p:cNvPr>
          <p:cNvPicPr>
            <a:picLocks noChangeAspect="1"/>
          </p:cNvPicPr>
          <p:nvPr/>
        </p:nvPicPr>
        <p:blipFill>
          <a:blip r:embed="rId4"/>
          <a:stretch>
            <a:fillRect/>
          </a:stretch>
        </p:blipFill>
        <p:spPr>
          <a:xfrm>
            <a:off x="2746749" y="310667"/>
            <a:ext cx="3766457" cy="3766457"/>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19EBA663-B235-6897-715A-C11BC51D35DC}"/>
              </a:ext>
            </a:extLst>
          </p:cNvPr>
          <p:cNvPicPr>
            <a:picLocks noChangeAspect="1"/>
          </p:cNvPicPr>
          <p:nvPr/>
        </p:nvPicPr>
        <p:blipFill>
          <a:blip r:embed="rId5"/>
          <a:stretch>
            <a:fillRect/>
          </a:stretch>
        </p:blipFill>
        <p:spPr>
          <a:xfrm>
            <a:off x="2746749" y="576944"/>
            <a:ext cx="3766457" cy="3766457"/>
          </a:xfrm>
          <a:prstGeom prst="rect">
            <a:avLst/>
          </a:prstGeom>
        </p:spPr>
      </p:pic>
      <p:pic>
        <p:nvPicPr>
          <p:cNvPr id="11" name="Picture 10" descr="Icon&#10;&#10;Description automatically generated">
            <a:extLst>
              <a:ext uri="{FF2B5EF4-FFF2-40B4-BE49-F238E27FC236}">
                <a16:creationId xmlns:a16="http://schemas.microsoft.com/office/drawing/2014/main" id="{B7A2D6D4-2B7E-19CC-EA29-0E9411922137}"/>
              </a:ext>
            </a:extLst>
          </p:cNvPr>
          <p:cNvPicPr>
            <a:picLocks noChangeAspect="1"/>
          </p:cNvPicPr>
          <p:nvPr/>
        </p:nvPicPr>
        <p:blipFill>
          <a:blip r:embed="rId6"/>
          <a:stretch>
            <a:fillRect/>
          </a:stretch>
        </p:blipFill>
        <p:spPr>
          <a:xfrm>
            <a:off x="3711650" y="1132114"/>
            <a:ext cx="4593771" cy="4593771"/>
          </a:xfrm>
          <a:prstGeom prst="rect">
            <a:avLst/>
          </a:prstGeom>
        </p:spPr>
      </p:pic>
    </p:spTree>
    <p:extLst>
      <p:ext uri="{BB962C8B-B14F-4D97-AF65-F5344CB8AC3E}">
        <p14:creationId xmlns:p14="http://schemas.microsoft.com/office/powerpoint/2010/main" val="116127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xit" presetSubtype="0" fill="hold"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7551E9D9-D0DE-1786-BADE-7CF8823390F5}"/>
              </a:ext>
            </a:extLst>
          </p:cNvPr>
          <p:cNvPicPr>
            <a:picLocks noChangeAspect="1"/>
          </p:cNvPicPr>
          <p:nvPr/>
        </p:nvPicPr>
        <p:blipFill>
          <a:blip r:embed="rId3"/>
          <a:stretch>
            <a:fillRect/>
          </a:stretch>
        </p:blipFill>
        <p:spPr>
          <a:xfrm>
            <a:off x="2666999" y="0"/>
            <a:ext cx="6858000" cy="6858000"/>
          </a:xfrm>
          <a:prstGeom prst="rect">
            <a:avLst/>
          </a:prstGeom>
        </p:spPr>
      </p:pic>
      <p:pic>
        <p:nvPicPr>
          <p:cNvPr id="5" name="Picture 4" descr="A picture containing text, sign, vector graphics, clipart&#10;&#10;Description automatically generated">
            <a:extLst>
              <a:ext uri="{FF2B5EF4-FFF2-40B4-BE49-F238E27FC236}">
                <a16:creationId xmlns:a16="http://schemas.microsoft.com/office/drawing/2014/main" id="{9CE91847-6FBE-849E-B282-3F25C2486561}"/>
              </a:ext>
            </a:extLst>
          </p:cNvPr>
          <p:cNvPicPr>
            <a:picLocks noChangeAspect="1"/>
          </p:cNvPicPr>
          <p:nvPr/>
        </p:nvPicPr>
        <p:blipFill>
          <a:blip r:embed="rId4"/>
          <a:stretch>
            <a:fillRect/>
          </a:stretch>
        </p:blipFill>
        <p:spPr>
          <a:xfrm>
            <a:off x="4661121" y="1994121"/>
            <a:ext cx="2869757" cy="2869757"/>
          </a:xfrm>
          <a:prstGeom prst="rect">
            <a:avLst/>
          </a:prstGeom>
        </p:spPr>
      </p:pic>
      <p:grpSp>
        <p:nvGrpSpPr>
          <p:cNvPr id="8" name="Group 7">
            <a:extLst>
              <a:ext uri="{FF2B5EF4-FFF2-40B4-BE49-F238E27FC236}">
                <a16:creationId xmlns:a16="http://schemas.microsoft.com/office/drawing/2014/main" id="{CF11704E-DCBE-1F4F-1449-7C964BB1A4BF}"/>
              </a:ext>
            </a:extLst>
          </p:cNvPr>
          <p:cNvGrpSpPr/>
          <p:nvPr/>
        </p:nvGrpSpPr>
        <p:grpSpPr>
          <a:xfrm>
            <a:off x="505570" y="462501"/>
            <a:ext cx="2296602" cy="2296602"/>
            <a:chOff x="505570" y="462501"/>
            <a:chExt cx="2296602" cy="2296602"/>
          </a:xfrm>
        </p:grpSpPr>
        <p:pic>
          <p:nvPicPr>
            <p:cNvPr id="6" name="Picture 5" descr="Icon&#10;&#10;Description automatically generated">
              <a:extLst>
                <a:ext uri="{FF2B5EF4-FFF2-40B4-BE49-F238E27FC236}">
                  <a16:creationId xmlns:a16="http://schemas.microsoft.com/office/drawing/2014/main" id="{CE7FEA5E-FF30-271D-0185-5A1D55FF1DF3}"/>
                </a:ext>
              </a:extLst>
            </p:cNvPr>
            <p:cNvPicPr>
              <a:picLocks noChangeAspect="1"/>
            </p:cNvPicPr>
            <p:nvPr/>
          </p:nvPicPr>
          <p:blipFill>
            <a:blip r:embed="rId3"/>
            <a:stretch>
              <a:fillRect/>
            </a:stretch>
          </p:blipFill>
          <p:spPr>
            <a:xfrm>
              <a:off x="505570" y="462501"/>
              <a:ext cx="2296602" cy="2296602"/>
            </a:xfrm>
            <a:prstGeom prst="rect">
              <a:avLst/>
            </a:prstGeom>
          </p:spPr>
        </p:pic>
        <p:pic>
          <p:nvPicPr>
            <p:cNvPr id="7" name="Picture 6" descr="A picture containing text, sign, vector graphics, clipart&#10;&#10;Description automatically generated">
              <a:extLst>
                <a:ext uri="{FF2B5EF4-FFF2-40B4-BE49-F238E27FC236}">
                  <a16:creationId xmlns:a16="http://schemas.microsoft.com/office/drawing/2014/main" id="{5B6101E0-F302-2C13-7039-55BA87469C62}"/>
                </a:ext>
              </a:extLst>
            </p:cNvPr>
            <p:cNvPicPr>
              <a:picLocks noChangeAspect="1"/>
            </p:cNvPicPr>
            <p:nvPr/>
          </p:nvPicPr>
          <p:blipFill>
            <a:blip r:embed="rId4"/>
            <a:stretch>
              <a:fillRect/>
            </a:stretch>
          </p:blipFill>
          <p:spPr>
            <a:xfrm>
              <a:off x="1009815" y="954156"/>
              <a:ext cx="1304842" cy="1304842"/>
            </a:xfrm>
            <a:prstGeom prst="rect">
              <a:avLst/>
            </a:prstGeom>
          </p:spPr>
        </p:pic>
      </p:grpSp>
      <p:grpSp>
        <p:nvGrpSpPr>
          <p:cNvPr id="9" name="Group 8">
            <a:extLst>
              <a:ext uri="{FF2B5EF4-FFF2-40B4-BE49-F238E27FC236}">
                <a16:creationId xmlns:a16="http://schemas.microsoft.com/office/drawing/2014/main" id="{0E8E4CD0-794D-80BB-5AE6-B638508EBD5F}"/>
              </a:ext>
            </a:extLst>
          </p:cNvPr>
          <p:cNvGrpSpPr/>
          <p:nvPr/>
        </p:nvGrpSpPr>
        <p:grpSpPr>
          <a:xfrm>
            <a:off x="513935" y="2373963"/>
            <a:ext cx="2296602" cy="2296602"/>
            <a:chOff x="505570" y="462501"/>
            <a:chExt cx="2296602" cy="2296602"/>
          </a:xfrm>
        </p:grpSpPr>
        <p:pic>
          <p:nvPicPr>
            <p:cNvPr id="10" name="Picture 9" descr="Icon&#10;&#10;Description automatically generated">
              <a:extLst>
                <a:ext uri="{FF2B5EF4-FFF2-40B4-BE49-F238E27FC236}">
                  <a16:creationId xmlns:a16="http://schemas.microsoft.com/office/drawing/2014/main" id="{4BD6A339-F054-685B-98FD-7441DABEA8F8}"/>
                </a:ext>
              </a:extLst>
            </p:cNvPr>
            <p:cNvPicPr>
              <a:picLocks noChangeAspect="1"/>
            </p:cNvPicPr>
            <p:nvPr/>
          </p:nvPicPr>
          <p:blipFill>
            <a:blip r:embed="rId3"/>
            <a:stretch>
              <a:fillRect/>
            </a:stretch>
          </p:blipFill>
          <p:spPr>
            <a:xfrm>
              <a:off x="505570" y="462501"/>
              <a:ext cx="2296602" cy="2296602"/>
            </a:xfrm>
            <a:prstGeom prst="rect">
              <a:avLst/>
            </a:prstGeom>
          </p:spPr>
        </p:pic>
        <p:pic>
          <p:nvPicPr>
            <p:cNvPr id="11" name="Picture 10" descr="A picture containing text, sign, vector graphics, clipart&#10;&#10;Description automatically generated">
              <a:extLst>
                <a:ext uri="{FF2B5EF4-FFF2-40B4-BE49-F238E27FC236}">
                  <a16:creationId xmlns:a16="http://schemas.microsoft.com/office/drawing/2014/main" id="{DC10E879-3C1A-8117-3649-BAA1F6388B64}"/>
                </a:ext>
              </a:extLst>
            </p:cNvPr>
            <p:cNvPicPr>
              <a:picLocks noChangeAspect="1"/>
            </p:cNvPicPr>
            <p:nvPr/>
          </p:nvPicPr>
          <p:blipFill>
            <a:blip r:embed="rId4"/>
            <a:stretch>
              <a:fillRect/>
            </a:stretch>
          </p:blipFill>
          <p:spPr>
            <a:xfrm>
              <a:off x="1009815" y="954156"/>
              <a:ext cx="1304842" cy="1304842"/>
            </a:xfrm>
            <a:prstGeom prst="rect">
              <a:avLst/>
            </a:prstGeom>
          </p:spPr>
        </p:pic>
      </p:grpSp>
      <p:grpSp>
        <p:nvGrpSpPr>
          <p:cNvPr id="12" name="Group 11">
            <a:extLst>
              <a:ext uri="{FF2B5EF4-FFF2-40B4-BE49-F238E27FC236}">
                <a16:creationId xmlns:a16="http://schemas.microsoft.com/office/drawing/2014/main" id="{424B02CD-76E2-7E88-0B2C-10AF9076258D}"/>
              </a:ext>
            </a:extLst>
          </p:cNvPr>
          <p:cNvGrpSpPr/>
          <p:nvPr/>
        </p:nvGrpSpPr>
        <p:grpSpPr>
          <a:xfrm>
            <a:off x="9456169" y="497454"/>
            <a:ext cx="2296602" cy="2296602"/>
            <a:chOff x="505570" y="462501"/>
            <a:chExt cx="2296602" cy="2296602"/>
          </a:xfrm>
        </p:grpSpPr>
        <p:pic>
          <p:nvPicPr>
            <p:cNvPr id="13" name="Picture 12" descr="Icon&#10;&#10;Description automatically generated">
              <a:extLst>
                <a:ext uri="{FF2B5EF4-FFF2-40B4-BE49-F238E27FC236}">
                  <a16:creationId xmlns:a16="http://schemas.microsoft.com/office/drawing/2014/main" id="{B5AEC229-2A2B-4BFC-E28A-F88B59E52586}"/>
                </a:ext>
              </a:extLst>
            </p:cNvPr>
            <p:cNvPicPr>
              <a:picLocks noChangeAspect="1"/>
            </p:cNvPicPr>
            <p:nvPr/>
          </p:nvPicPr>
          <p:blipFill>
            <a:blip r:embed="rId3"/>
            <a:stretch>
              <a:fillRect/>
            </a:stretch>
          </p:blipFill>
          <p:spPr>
            <a:xfrm>
              <a:off x="505570" y="462501"/>
              <a:ext cx="2296602" cy="2296602"/>
            </a:xfrm>
            <a:prstGeom prst="rect">
              <a:avLst/>
            </a:prstGeom>
          </p:spPr>
        </p:pic>
        <p:pic>
          <p:nvPicPr>
            <p:cNvPr id="14" name="Picture 13" descr="A picture containing text, sign, vector graphics, clipart&#10;&#10;Description automatically generated">
              <a:extLst>
                <a:ext uri="{FF2B5EF4-FFF2-40B4-BE49-F238E27FC236}">
                  <a16:creationId xmlns:a16="http://schemas.microsoft.com/office/drawing/2014/main" id="{7F20A30A-DCBA-89D9-D5F7-3B8066A2D10E}"/>
                </a:ext>
              </a:extLst>
            </p:cNvPr>
            <p:cNvPicPr>
              <a:picLocks noChangeAspect="1"/>
            </p:cNvPicPr>
            <p:nvPr/>
          </p:nvPicPr>
          <p:blipFill>
            <a:blip r:embed="rId4"/>
            <a:stretch>
              <a:fillRect/>
            </a:stretch>
          </p:blipFill>
          <p:spPr>
            <a:xfrm>
              <a:off x="1009815" y="954156"/>
              <a:ext cx="1304842" cy="1304842"/>
            </a:xfrm>
            <a:prstGeom prst="rect">
              <a:avLst/>
            </a:prstGeom>
          </p:spPr>
        </p:pic>
      </p:grpSp>
      <p:grpSp>
        <p:nvGrpSpPr>
          <p:cNvPr id="18" name="Group 17">
            <a:extLst>
              <a:ext uri="{FF2B5EF4-FFF2-40B4-BE49-F238E27FC236}">
                <a16:creationId xmlns:a16="http://schemas.microsoft.com/office/drawing/2014/main" id="{D30C44E3-DDF3-3E9D-FE77-7276CCFA3592}"/>
              </a:ext>
            </a:extLst>
          </p:cNvPr>
          <p:cNvGrpSpPr/>
          <p:nvPr/>
        </p:nvGrpSpPr>
        <p:grpSpPr>
          <a:xfrm>
            <a:off x="9520484" y="2373963"/>
            <a:ext cx="2296602" cy="2296602"/>
            <a:chOff x="505570" y="462501"/>
            <a:chExt cx="2296602" cy="2296602"/>
          </a:xfrm>
        </p:grpSpPr>
        <p:pic>
          <p:nvPicPr>
            <p:cNvPr id="19" name="Picture 18" descr="Icon&#10;&#10;Description automatically generated">
              <a:extLst>
                <a:ext uri="{FF2B5EF4-FFF2-40B4-BE49-F238E27FC236}">
                  <a16:creationId xmlns:a16="http://schemas.microsoft.com/office/drawing/2014/main" id="{E6892D7E-1471-9536-9C21-8264A4A63419}"/>
                </a:ext>
              </a:extLst>
            </p:cNvPr>
            <p:cNvPicPr>
              <a:picLocks noChangeAspect="1"/>
            </p:cNvPicPr>
            <p:nvPr/>
          </p:nvPicPr>
          <p:blipFill>
            <a:blip r:embed="rId3"/>
            <a:stretch>
              <a:fillRect/>
            </a:stretch>
          </p:blipFill>
          <p:spPr>
            <a:xfrm>
              <a:off x="505570" y="462501"/>
              <a:ext cx="2296602" cy="2296602"/>
            </a:xfrm>
            <a:prstGeom prst="rect">
              <a:avLst/>
            </a:prstGeom>
          </p:spPr>
        </p:pic>
        <p:pic>
          <p:nvPicPr>
            <p:cNvPr id="20" name="Picture 19" descr="A picture containing text, sign, vector graphics, clipart&#10;&#10;Description automatically generated">
              <a:extLst>
                <a:ext uri="{FF2B5EF4-FFF2-40B4-BE49-F238E27FC236}">
                  <a16:creationId xmlns:a16="http://schemas.microsoft.com/office/drawing/2014/main" id="{9847EBA7-D489-CA3F-DF6C-F33EEFFA1D6F}"/>
                </a:ext>
              </a:extLst>
            </p:cNvPr>
            <p:cNvPicPr>
              <a:picLocks noChangeAspect="1"/>
            </p:cNvPicPr>
            <p:nvPr/>
          </p:nvPicPr>
          <p:blipFill>
            <a:blip r:embed="rId4"/>
            <a:stretch>
              <a:fillRect/>
            </a:stretch>
          </p:blipFill>
          <p:spPr>
            <a:xfrm>
              <a:off x="1009815" y="954156"/>
              <a:ext cx="1304842" cy="1304842"/>
            </a:xfrm>
            <a:prstGeom prst="rect">
              <a:avLst/>
            </a:prstGeom>
          </p:spPr>
        </p:pic>
      </p:grpSp>
      <p:pic>
        <p:nvPicPr>
          <p:cNvPr id="22" name="Picture 21" descr="Icon&#10;&#10;Description automatically generated">
            <a:extLst>
              <a:ext uri="{FF2B5EF4-FFF2-40B4-BE49-F238E27FC236}">
                <a16:creationId xmlns:a16="http://schemas.microsoft.com/office/drawing/2014/main" id="{5BE468F3-AA79-6B54-B561-57D329277FF8}"/>
              </a:ext>
            </a:extLst>
          </p:cNvPr>
          <p:cNvPicPr>
            <a:picLocks noChangeAspect="1"/>
          </p:cNvPicPr>
          <p:nvPr/>
        </p:nvPicPr>
        <p:blipFill>
          <a:blip r:embed="rId5"/>
          <a:stretch>
            <a:fillRect/>
          </a:stretch>
        </p:blipFill>
        <p:spPr>
          <a:xfrm>
            <a:off x="2667000" y="0"/>
            <a:ext cx="6858000" cy="6858000"/>
          </a:xfrm>
          <a:prstGeom prst="rect">
            <a:avLst/>
          </a:prstGeom>
        </p:spPr>
      </p:pic>
    </p:spTree>
    <p:extLst>
      <p:ext uri="{BB962C8B-B14F-4D97-AF65-F5344CB8AC3E}">
        <p14:creationId xmlns:p14="http://schemas.microsoft.com/office/powerpoint/2010/main" val="286447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30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300"/>
                            </p:stCondLst>
                            <p:childTnLst>
                              <p:par>
                                <p:cTn id="15" presetID="1" presetClass="entr" presetSubtype="0" fill="hold" nodeType="afterEffect">
                                  <p:stCondLst>
                                    <p:cond delay="300"/>
                                  </p:stCondLst>
                                  <p:childTnLst>
                                    <p:set>
                                      <p:cBhvr>
                                        <p:cTn id="16" dur="1" fill="hold">
                                          <p:stCondLst>
                                            <p:cond delay="0"/>
                                          </p:stCondLst>
                                        </p:cTn>
                                        <p:tgtEl>
                                          <p:spTgt spid="12"/>
                                        </p:tgtEl>
                                        <p:attrNameLst>
                                          <p:attrName>style.visibility</p:attrName>
                                        </p:attrNameLst>
                                      </p:cBhvr>
                                      <p:to>
                                        <p:strVal val="visible"/>
                                      </p:to>
                                    </p:set>
                                  </p:childTnLst>
                                </p:cTn>
                              </p:par>
                            </p:childTnLst>
                          </p:cTn>
                        </p:par>
                        <p:par>
                          <p:cTn id="17" fill="hold">
                            <p:stCondLst>
                              <p:cond delay="600"/>
                            </p:stCondLst>
                            <p:childTnLst>
                              <p:par>
                                <p:cTn id="18" presetID="1" presetClass="entr" presetSubtype="0" fill="hold" nodeType="afterEffect">
                                  <p:stCondLst>
                                    <p:cond delay="30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5"/>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3"/>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151E65C5-B00D-CE3B-DFC9-0DF5EB6BF5AB}"/>
              </a:ext>
            </a:extLst>
          </p:cNvPr>
          <p:cNvGrpSpPr/>
          <p:nvPr/>
        </p:nvGrpSpPr>
        <p:grpSpPr>
          <a:xfrm>
            <a:off x="5319424" y="560597"/>
            <a:ext cx="5586776" cy="4468092"/>
            <a:chOff x="3172571" y="764920"/>
            <a:chExt cx="5586776" cy="4468092"/>
          </a:xfrm>
        </p:grpSpPr>
        <p:grpSp>
          <p:nvGrpSpPr>
            <p:cNvPr id="15" name="Group 14">
              <a:extLst>
                <a:ext uri="{FF2B5EF4-FFF2-40B4-BE49-F238E27FC236}">
                  <a16:creationId xmlns:a16="http://schemas.microsoft.com/office/drawing/2014/main" id="{24571D6C-DC82-798C-32A4-691B87FA17A3}"/>
                </a:ext>
              </a:extLst>
            </p:cNvPr>
            <p:cNvGrpSpPr/>
            <p:nvPr/>
          </p:nvGrpSpPr>
          <p:grpSpPr>
            <a:xfrm>
              <a:off x="3172571" y="764920"/>
              <a:ext cx="5586776" cy="1247292"/>
              <a:chOff x="2329733" y="1719077"/>
              <a:chExt cx="5586776" cy="1247292"/>
            </a:xfrm>
          </p:grpSpPr>
          <p:pic>
            <p:nvPicPr>
              <p:cNvPr id="2" name="Picture 1" descr="Text, icon&#10;&#10;Description automatically generated">
                <a:extLst>
                  <a:ext uri="{FF2B5EF4-FFF2-40B4-BE49-F238E27FC236}">
                    <a16:creationId xmlns:a16="http://schemas.microsoft.com/office/drawing/2014/main" id="{5B048038-8C2F-88B3-A8AD-38333EAC7F02}"/>
                  </a:ext>
                </a:extLst>
              </p:cNvPr>
              <p:cNvPicPr>
                <a:picLocks noChangeAspect="1"/>
              </p:cNvPicPr>
              <p:nvPr/>
            </p:nvPicPr>
            <p:blipFill>
              <a:blip r:embed="rId3"/>
              <a:stretch>
                <a:fillRect/>
              </a:stretch>
            </p:blipFill>
            <p:spPr>
              <a:xfrm>
                <a:off x="2329733" y="1719077"/>
                <a:ext cx="1247292" cy="1247292"/>
              </a:xfrm>
              <a:prstGeom prst="rect">
                <a:avLst/>
              </a:prstGeom>
            </p:spPr>
          </p:pic>
          <p:pic>
            <p:nvPicPr>
              <p:cNvPr id="3" name="Picture 2" descr="Text, icon&#10;&#10;Description automatically generated">
                <a:extLst>
                  <a:ext uri="{FF2B5EF4-FFF2-40B4-BE49-F238E27FC236}">
                    <a16:creationId xmlns:a16="http://schemas.microsoft.com/office/drawing/2014/main" id="{A8AB8BC6-1B72-D0F2-85D4-1747AA9F54A8}"/>
                  </a:ext>
                </a:extLst>
              </p:cNvPr>
              <p:cNvPicPr>
                <a:picLocks noChangeAspect="1"/>
              </p:cNvPicPr>
              <p:nvPr/>
            </p:nvPicPr>
            <p:blipFill>
              <a:blip r:embed="rId3"/>
              <a:stretch>
                <a:fillRect/>
              </a:stretch>
            </p:blipFill>
            <p:spPr>
              <a:xfrm>
                <a:off x="2834111" y="1719077"/>
                <a:ext cx="1247292" cy="1247292"/>
              </a:xfrm>
              <a:prstGeom prst="rect">
                <a:avLst/>
              </a:prstGeom>
            </p:spPr>
          </p:pic>
          <p:pic>
            <p:nvPicPr>
              <p:cNvPr id="5" name="Picture 4" descr="Text, icon&#10;&#10;Description automatically generated">
                <a:extLst>
                  <a:ext uri="{FF2B5EF4-FFF2-40B4-BE49-F238E27FC236}">
                    <a16:creationId xmlns:a16="http://schemas.microsoft.com/office/drawing/2014/main" id="{8A882FFF-3BDB-82E7-BE38-05D2E9F4B06F}"/>
                  </a:ext>
                </a:extLst>
              </p:cNvPr>
              <p:cNvPicPr>
                <a:picLocks noChangeAspect="1"/>
              </p:cNvPicPr>
              <p:nvPr/>
            </p:nvPicPr>
            <p:blipFill>
              <a:blip r:embed="rId3"/>
              <a:stretch>
                <a:fillRect/>
              </a:stretch>
            </p:blipFill>
            <p:spPr>
              <a:xfrm>
                <a:off x="3282827" y="1719077"/>
                <a:ext cx="1247292" cy="1247292"/>
              </a:xfrm>
              <a:prstGeom prst="rect">
                <a:avLst/>
              </a:prstGeom>
            </p:spPr>
          </p:pic>
          <p:pic>
            <p:nvPicPr>
              <p:cNvPr id="6" name="Picture 5" descr="Text, icon&#10;&#10;Description automatically generated">
                <a:extLst>
                  <a:ext uri="{FF2B5EF4-FFF2-40B4-BE49-F238E27FC236}">
                    <a16:creationId xmlns:a16="http://schemas.microsoft.com/office/drawing/2014/main" id="{86AF5735-F225-A98A-5B67-8E5B887508DD}"/>
                  </a:ext>
                </a:extLst>
              </p:cNvPr>
              <p:cNvPicPr>
                <a:picLocks noChangeAspect="1"/>
              </p:cNvPicPr>
              <p:nvPr/>
            </p:nvPicPr>
            <p:blipFill>
              <a:blip r:embed="rId3"/>
              <a:stretch>
                <a:fillRect/>
              </a:stretch>
            </p:blipFill>
            <p:spPr>
              <a:xfrm>
                <a:off x="3787205" y="1719077"/>
                <a:ext cx="1247292" cy="1247292"/>
              </a:xfrm>
              <a:prstGeom prst="rect">
                <a:avLst/>
              </a:prstGeom>
            </p:spPr>
          </p:pic>
          <p:pic>
            <p:nvPicPr>
              <p:cNvPr id="7" name="Picture 6" descr="Text, icon&#10;&#10;Description automatically generated">
                <a:extLst>
                  <a:ext uri="{FF2B5EF4-FFF2-40B4-BE49-F238E27FC236}">
                    <a16:creationId xmlns:a16="http://schemas.microsoft.com/office/drawing/2014/main" id="{8A666793-E2A9-E35B-FE50-0AB41B883A31}"/>
                  </a:ext>
                </a:extLst>
              </p:cNvPr>
              <p:cNvPicPr>
                <a:picLocks noChangeAspect="1"/>
              </p:cNvPicPr>
              <p:nvPr/>
            </p:nvPicPr>
            <p:blipFill>
              <a:blip r:embed="rId3"/>
              <a:stretch>
                <a:fillRect/>
              </a:stretch>
            </p:blipFill>
            <p:spPr>
              <a:xfrm>
                <a:off x="4289460" y="1719077"/>
                <a:ext cx="1247292" cy="1247292"/>
              </a:xfrm>
              <a:prstGeom prst="rect">
                <a:avLst/>
              </a:prstGeom>
            </p:spPr>
          </p:pic>
          <p:pic>
            <p:nvPicPr>
              <p:cNvPr id="8" name="Picture 7" descr="Text, icon&#10;&#10;Description automatically generated">
                <a:extLst>
                  <a:ext uri="{FF2B5EF4-FFF2-40B4-BE49-F238E27FC236}">
                    <a16:creationId xmlns:a16="http://schemas.microsoft.com/office/drawing/2014/main" id="{00A75A49-9CA6-DB5F-1E2B-48A6EB270D95}"/>
                  </a:ext>
                </a:extLst>
              </p:cNvPr>
              <p:cNvPicPr>
                <a:picLocks noChangeAspect="1"/>
              </p:cNvPicPr>
              <p:nvPr/>
            </p:nvPicPr>
            <p:blipFill>
              <a:blip r:embed="rId3"/>
              <a:stretch>
                <a:fillRect/>
              </a:stretch>
            </p:blipFill>
            <p:spPr>
              <a:xfrm>
                <a:off x="4743206" y="1719077"/>
                <a:ext cx="1247292" cy="1247292"/>
              </a:xfrm>
              <a:prstGeom prst="rect">
                <a:avLst/>
              </a:prstGeom>
            </p:spPr>
          </p:pic>
          <p:pic>
            <p:nvPicPr>
              <p:cNvPr id="9" name="Picture 8" descr="Text, icon&#10;&#10;Description automatically generated">
                <a:extLst>
                  <a:ext uri="{FF2B5EF4-FFF2-40B4-BE49-F238E27FC236}">
                    <a16:creationId xmlns:a16="http://schemas.microsoft.com/office/drawing/2014/main" id="{79282BCB-3D60-53E7-5FBF-967D9380D4CE}"/>
                  </a:ext>
                </a:extLst>
              </p:cNvPr>
              <p:cNvPicPr>
                <a:picLocks noChangeAspect="1"/>
              </p:cNvPicPr>
              <p:nvPr/>
            </p:nvPicPr>
            <p:blipFill>
              <a:blip r:embed="rId3"/>
              <a:stretch>
                <a:fillRect/>
              </a:stretch>
            </p:blipFill>
            <p:spPr>
              <a:xfrm>
                <a:off x="5227164" y="1719077"/>
                <a:ext cx="1247292" cy="1247292"/>
              </a:xfrm>
              <a:prstGeom prst="rect">
                <a:avLst/>
              </a:prstGeom>
            </p:spPr>
          </p:pic>
          <p:pic>
            <p:nvPicPr>
              <p:cNvPr id="10" name="Picture 9" descr="Text, icon&#10;&#10;Description automatically generated">
                <a:extLst>
                  <a:ext uri="{FF2B5EF4-FFF2-40B4-BE49-F238E27FC236}">
                    <a16:creationId xmlns:a16="http://schemas.microsoft.com/office/drawing/2014/main" id="{45DCA6A2-E9F4-9B40-0824-46423469475B}"/>
                  </a:ext>
                </a:extLst>
              </p:cNvPr>
              <p:cNvPicPr>
                <a:picLocks noChangeAspect="1"/>
              </p:cNvPicPr>
              <p:nvPr/>
            </p:nvPicPr>
            <p:blipFill>
              <a:blip r:embed="rId3"/>
              <a:stretch>
                <a:fillRect/>
              </a:stretch>
            </p:blipFill>
            <p:spPr>
              <a:xfrm>
                <a:off x="5719317" y="1719077"/>
                <a:ext cx="1247292" cy="1247292"/>
              </a:xfrm>
              <a:prstGeom prst="rect">
                <a:avLst/>
              </a:prstGeom>
            </p:spPr>
          </p:pic>
          <p:pic>
            <p:nvPicPr>
              <p:cNvPr id="11" name="Picture 10" descr="Text, icon&#10;&#10;Description automatically generated">
                <a:extLst>
                  <a:ext uri="{FF2B5EF4-FFF2-40B4-BE49-F238E27FC236}">
                    <a16:creationId xmlns:a16="http://schemas.microsoft.com/office/drawing/2014/main" id="{264B7DD2-74BC-EEF7-2091-0DE335E2AB11}"/>
                  </a:ext>
                </a:extLst>
              </p:cNvPr>
              <p:cNvPicPr>
                <a:picLocks noChangeAspect="1"/>
              </p:cNvPicPr>
              <p:nvPr/>
            </p:nvPicPr>
            <p:blipFill>
              <a:blip r:embed="rId3"/>
              <a:stretch>
                <a:fillRect/>
              </a:stretch>
            </p:blipFill>
            <p:spPr>
              <a:xfrm>
                <a:off x="6164868" y="1719077"/>
                <a:ext cx="1247292" cy="1247292"/>
              </a:xfrm>
              <a:prstGeom prst="rect">
                <a:avLst/>
              </a:prstGeom>
            </p:spPr>
          </p:pic>
          <p:pic>
            <p:nvPicPr>
              <p:cNvPr id="12" name="Picture 11" descr="Text, icon&#10;&#10;Description automatically generated">
                <a:extLst>
                  <a:ext uri="{FF2B5EF4-FFF2-40B4-BE49-F238E27FC236}">
                    <a16:creationId xmlns:a16="http://schemas.microsoft.com/office/drawing/2014/main" id="{AA385491-DA19-5438-1CE5-AF8F8763A5B1}"/>
                  </a:ext>
                </a:extLst>
              </p:cNvPr>
              <p:cNvPicPr>
                <a:picLocks noChangeAspect="1"/>
              </p:cNvPicPr>
              <p:nvPr/>
            </p:nvPicPr>
            <p:blipFill>
              <a:blip r:embed="rId3"/>
              <a:stretch>
                <a:fillRect/>
              </a:stretch>
            </p:blipFill>
            <p:spPr>
              <a:xfrm>
                <a:off x="6669217" y="1719077"/>
                <a:ext cx="1247292" cy="1247292"/>
              </a:xfrm>
              <a:prstGeom prst="rect">
                <a:avLst/>
              </a:prstGeom>
            </p:spPr>
          </p:pic>
        </p:grpSp>
        <p:grpSp>
          <p:nvGrpSpPr>
            <p:cNvPr id="16" name="Group 15">
              <a:extLst>
                <a:ext uri="{FF2B5EF4-FFF2-40B4-BE49-F238E27FC236}">
                  <a16:creationId xmlns:a16="http://schemas.microsoft.com/office/drawing/2014/main" id="{97B96EF2-390F-636B-E75E-01C518CD3CD0}"/>
                </a:ext>
              </a:extLst>
            </p:cNvPr>
            <p:cNvGrpSpPr/>
            <p:nvPr/>
          </p:nvGrpSpPr>
          <p:grpSpPr>
            <a:xfrm>
              <a:off x="3172571" y="1690183"/>
              <a:ext cx="5586776" cy="1247292"/>
              <a:chOff x="2329733" y="1719077"/>
              <a:chExt cx="5586776" cy="1247292"/>
            </a:xfrm>
          </p:grpSpPr>
          <p:pic>
            <p:nvPicPr>
              <p:cNvPr id="17" name="Picture 16" descr="Text, icon&#10;&#10;Description automatically generated">
                <a:extLst>
                  <a:ext uri="{FF2B5EF4-FFF2-40B4-BE49-F238E27FC236}">
                    <a16:creationId xmlns:a16="http://schemas.microsoft.com/office/drawing/2014/main" id="{A768AC7E-B183-F370-01B5-BA6E38BA22DF}"/>
                  </a:ext>
                </a:extLst>
              </p:cNvPr>
              <p:cNvPicPr>
                <a:picLocks noChangeAspect="1"/>
              </p:cNvPicPr>
              <p:nvPr/>
            </p:nvPicPr>
            <p:blipFill>
              <a:blip r:embed="rId3"/>
              <a:stretch>
                <a:fillRect/>
              </a:stretch>
            </p:blipFill>
            <p:spPr>
              <a:xfrm>
                <a:off x="2329733" y="1719077"/>
                <a:ext cx="1247292" cy="1247292"/>
              </a:xfrm>
              <a:prstGeom prst="rect">
                <a:avLst/>
              </a:prstGeom>
            </p:spPr>
          </p:pic>
          <p:pic>
            <p:nvPicPr>
              <p:cNvPr id="18" name="Picture 17" descr="Text, icon&#10;&#10;Description automatically generated">
                <a:extLst>
                  <a:ext uri="{FF2B5EF4-FFF2-40B4-BE49-F238E27FC236}">
                    <a16:creationId xmlns:a16="http://schemas.microsoft.com/office/drawing/2014/main" id="{3B3614AC-E8DB-9F01-ABF1-B06650F42465}"/>
                  </a:ext>
                </a:extLst>
              </p:cNvPr>
              <p:cNvPicPr>
                <a:picLocks noChangeAspect="1"/>
              </p:cNvPicPr>
              <p:nvPr/>
            </p:nvPicPr>
            <p:blipFill>
              <a:blip r:embed="rId3"/>
              <a:stretch>
                <a:fillRect/>
              </a:stretch>
            </p:blipFill>
            <p:spPr>
              <a:xfrm>
                <a:off x="2834111" y="1719077"/>
                <a:ext cx="1247292" cy="1247292"/>
              </a:xfrm>
              <a:prstGeom prst="rect">
                <a:avLst/>
              </a:prstGeom>
            </p:spPr>
          </p:pic>
          <p:pic>
            <p:nvPicPr>
              <p:cNvPr id="19" name="Picture 18" descr="Text, icon&#10;&#10;Description automatically generated">
                <a:extLst>
                  <a:ext uri="{FF2B5EF4-FFF2-40B4-BE49-F238E27FC236}">
                    <a16:creationId xmlns:a16="http://schemas.microsoft.com/office/drawing/2014/main" id="{0CB509EE-3686-7501-B647-8FA8C0E30F02}"/>
                  </a:ext>
                </a:extLst>
              </p:cNvPr>
              <p:cNvPicPr>
                <a:picLocks noChangeAspect="1"/>
              </p:cNvPicPr>
              <p:nvPr/>
            </p:nvPicPr>
            <p:blipFill>
              <a:blip r:embed="rId3"/>
              <a:stretch>
                <a:fillRect/>
              </a:stretch>
            </p:blipFill>
            <p:spPr>
              <a:xfrm>
                <a:off x="3282827" y="1719077"/>
                <a:ext cx="1247292" cy="1247292"/>
              </a:xfrm>
              <a:prstGeom prst="rect">
                <a:avLst/>
              </a:prstGeom>
            </p:spPr>
          </p:pic>
          <p:pic>
            <p:nvPicPr>
              <p:cNvPr id="20" name="Picture 19" descr="Text, icon&#10;&#10;Description automatically generated">
                <a:extLst>
                  <a:ext uri="{FF2B5EF4-FFF2-40B4-BE49-F238E27FC236}">
                    <a16:creationId xmlns:a16="http://schemas.microsoft.com/office/drawing/2014/main" id="{C1951552-5B2C-DB82-2A25-21A82D17286F}"/>
                  </a:ext>
                </a:extLst>
              </p:cNvPr>
              <p:cNvPicPr>
                <a:picLocks noChangeAspect="1"/>
              </p:cNvPicPr>
              <p:nvPr/>
            </p:nvPicPr>
            <p:blipFill>
              <a:blip r:embed="rId3"/>
              <a:stretch>
                <a:fillRect/>
              </a:stretch>
            </p:blipFill>
            <p:spPr>
              <a:xfrm>
                <a:off x="3787205" y="1719077"/>
                <a:ext cx="1247292" cy="1247292"/>
              </a:xfrm>
              <a:prstGeom prst="rect">
                <a:avLst/>
              </a:prstGeom>
            </p:spPr>
          </p:pic>
          <p:pic>
            <p:nvPicPr>
              <p:cNvPr id="21" name="Picture 20" descr="Text, icon&#10;&#10;Description automatically generated">
                <a:extLst>
                  <a:ext uri="{FF2B5EF4-FFF2-40B4-BE49-F238E27FC236}">
                    <a16:creationId xmlns:a16="http://schemas.microsoft.com/office/drawing/2014/main" id="{26E00C0D-D586-501B-9F3E-EAB3B8125759}"/>
                  </a:ext>
                </a:extLst>
              </p:cNvPr>
              <p:cNvPicPr>
                <a:picLocks noChangeAspect="1"/>
              </p:cNvPicPr>
              <p:nvPr/>
            </p:nvPicPr>
            <p:blipFill>
              <a:blip r:embed="rId3"/>
              <a:stretch>
                <a:fillRect/>
              </a:stretch>
            </p:blipFill>
            <p:spPr>
              <a:xfrm>
                <a:off x="4289460" y="1719077"/>
                <a:ext cx="1247292" cy="1247292"/>
              </a:xfrm>
              <a:prstGeom prst="rect">
                <a:avLst/>
              </a:prstGeom>
            </p:spPr>
          </p:pic>
          <p:pic>
            <p:nvPicPr>
              <p:cNvPr id="22" name="Picture 21" descr="Text, icon&#10;&#10;Description automatically generated">
                <a:extLst>
                  <a:ext uri="{FF2B5EF4-FFF2-40B4-BE49-F238E27FC236}">
                    <a16:creationId xmlns:a16="http://schemas.microsoft.com/office/drawing/2014/main" id="{4575A5E3-E781-2B06-755E-940B1EB87B17}"/>
                  </a:ext>
                </a:extLst>
              </p:cNvPr>
              <p:cNvPicPr>
                <a:picLocks noChangeAspect="1"/>
              </p:cNvPicPr>
              <p:nvPr/>
            </p:nvPicPr>
            <p:blipFill>
              <a:blip r:embed="rId3"/>
              <a:stretch>
                <a:fillRect/>
              </a:stretch>
            </p:blipFill>
            <p:spPr>
              <a:xfrm>
                <a:off x="4743206" y="1719077"/>
                <a:ext cx="1247292" cy="1247292"/>
              </a:xfrm>
              <a:prstGeom prst="rect">
                <a:avLst/>
              </a:prstGeom>
            </p:spPr>
          </p:pic>
          <p:pic>
            <p:nvPicPr>
              <p:cNvPr id="23" name="Picture 22" descr="Text, icon&#10;&#10;Description automatically generated">
                <a:extLst>
                  <a:ext uri="{FF2B5EF4-FFF2-40B4-BE49-F238E27FC236}">
                    <a16:creationId xmlns:a16="http://schemas.microsoft.com/office/drawing/2014/main" id="{6888F36D-E076-3DCD-16D0-2F3A96D179C9}"/>
                  </a:ext>
                </a:extLst>
              </p:cNvPr>
              <p:cNvPicPr>
                <a:picLocks noChangeAspect="1"/>
              </p:cNvPicPr>
              <p:nvPr/>
            </p:nvPicPr>
            <p:blipFill>
              <a:blip r:embed="rId3"/>
              <a:stretch>
                <a:fillRect/>
              </a:stretch>
            </p:blipFill>
            <p:spPr>
              <a:xfrm>
                <a:off x="5227164" y="1719077"/>
                <a:ext cx="1247292" cy="1247292"/>
              </a:xfrm>
              <a:prstGeom prst="rect">
                <a:avLst/>
              </a:prstGeom>
            </p:spPr>
          </p:pic>
          <p:pic>
            <p:nvPicPr>
              <p:cNvPr id="24" name="Picture 23" descr="Text, icon&#10;&#10;Description automatically generated">
                <a:extLst>
                  <a:ext uri="{FF2B5EF4-FFF2-40B4-BE49-F238E27FC236}">
                    <a16:creationId xmlns:a16="http://schemas.microsoft.com/office/drawing/2014/main" id="{0B060D8A-5A01-F0E1-447B-1F7CC12AC08A}"/>
                  </a:ext>
                </a:extLst>
              </p:cNvPr>
              <p:cNvPicPr>
                <a:picLocks noChangeAspect="1"/>
              </p:cNvPicPr>
              <p:nvPr/>
            </p:nvPicPr>
            <p:blipFill>
              <a:blip r:embed="rId3"/>
              <a:stretch>
                <a:fillRect/>
              </a:stretch>
            </p:blipFill>
            <p:spPr>
              <a:xfrm>
                <a:off x="5719317" y="1719077"/>
                <a:ext cx="1247292" cy="1247292"/>
              </a:xfrm>
              <a:prstGeom prst="rect">
                <a:avLst/>
              </a:prstGeom>
            </p:spPr>
          </p:pic>
          <p:pic>
            <p:nvPicPr>
              <p:cNvPr id="25" name="Picture 24" descr="Text, icon&#10;&#10;Description automatically generated">
                <a:extLst>
                  <a:ext uri="{FF2B5EF4-FFF2-40B4-BE49-F238E27FC236}">
                    <a16:creationId xmlns:a16="http://schemas.microsoft.com/office/drawing/2014/main" id="{5B2C73DB-697A-4FF4-2563-BBE921260421}"/>
                  </a:ext>
                </a:extLst>
              </p:cNvPr>
              <p:cNvPicPr>
                <a:picLocks noChangeAspect="1"/>
              </p:cNvPicPr>
              <p:nvPr/>
            </p:nvPicPr>
            <p:blipFill>
              <a:blip r:embed="rId3"/>
              <a:stretch>
                <a:fillRect/>
              </a:stretch>
            </p:blipFill>
            <p:spPr>
              <a:xfrm>
                <a:off x="6164868" y="1719077"/>
                <a:ext cx="1247292" cy="1247292"/>
              </a:xfrm>
              <a:prstGeom prst="rect">
                <a:avLst/>
              </a:prstGeom>
            </p:spPr>
          </p:pic>
          <p:pic>
            <p:nvPicPr>
              <p:cNvPr id="26" name="Picture 25" descr="Text, icon&#10;&#10;Description automatically generated">
                <a:extLst>
                  <a:ext uri="{FF2B5EF4-FFF2-40B4-BE49-F238E27FC236}">
                    <a16:creationId xmlns:a16="http://schemas.microsoft.com/office/drawing/2014/main" id="{354B7E3B-6068-DC06-4E0B-E3E0A688C7A6}"/>
                  </a:ext>
                </a:extLst>
              </p:cNvPr>
              <p:cNvPicPr>
                <a:picLocks noChangeAspect="1"/>
              </p:cNvPicPr>
              <p:nvPr/>
            </p:nvPicPr>
            <p:blipFill>
              <a:blip r:embed="rId3"/>
              <a:stretch>
                <a:fillRect/>
              </a:stretch>
            </p:blipFill>
            <p:spPr>
              <a:xfrm>
                <a:off x="6669217" y="1719077"/>
                <a:ext cx="1247292" cy="1247292"/>
              </a:xfrm>
              <a:prstGeom prst="rect">
                <a:avLst/>
              </a:prstGeom>
            </p:spPr>
          </p:pic>
        </p:grpSp>
        <p:grpSp>
          <p:nvGrpSpPr>
            <p:cNvPr id="27" name="Group 26">
              <a:extLst>
                <a:ext uri="{FF2B5EF4-FFF2-40B4-BE49-F238E27FC236}">
                  <a16:creationId xmlns:a16="http://schemas.microsoft.com/office/drawing/2014/main" id="{2EAD1EBD-A777-CEBF-7CDA-F65D9E8994CE}"/>
                </a:ext>
              </a:extLst>
            </p:cNvPr>
            <p:cNvGrpSpPr/>
            <p:nvPr/>
          </p:nvGrpSpPr>
          <p:grpSpPr>
            <a:xfrm>
              <a:off x="3172571" y="2375320"/>
              <a:ext cx="5586776" cy="1247292"/>
              <a:chOff x="2329733" y="1719077"/>
              <a:chExt cx="5586776" cy="1247292"/>
            </a:xfrm>
          </p:grpSpPr>
          <p:pic>
            <p:nvPicPr>
              <p:cNvPr id="28" name="Picture 27" descr="Text, icon&#10;&#10;Description automatically generated">
                <a:extLst>
                  <a:ext uri="{FF2B5EF4-FFF2-40B4-BE49-F238E27FC236}">
                    <a16:creationId xmlns:a16="http://schemas.microsoft.com/office/drawing/2014/main" id="{9C988446-BFD8-AD86-49EE-77A492A2DAFB}"/>
                  </a:ext>
                </a:extLst>
              </p:cNvPr>
              <p:cNvPicPr>
                <a:picLocks noChangeAspect="1"/>
              </p:cNvPicPr>
              <p:nvPr/>
            </p:nvPicPr>
            <p:blipFill>
              <a:blip r:embed="rId3"/>
              <a:stretch>
                <a:fillRect/>
              </a:stretch>
            </p:blipFill>
            <p:spPr>
              <a:xfrm>
                <a:off x="2329733" y="1719077"/>
                <a:ext cx="1247292" cy="1247292"/>
              </a:xfrm>
              <a:prstGeom prst="rect">
                <a:avLst/>
              </a:prstGeom>
            </p:spPr>
          </p:pic>
          <p:pic>
            <p:nvPicPr>
              <p:cNvPr id="29" name="Picture 28" descr="Text, icon&#10;&#10;Description automatically generated">
                <a:extLst>
                  <a:ext uri="{FF2B5EF4-FFF2-40B4-BE49-F238E27FC236}">
                    <a16:creationId xmlns:a16="http://schemas.microsoft.com/office/drawing/2014/main" id="{BB9138A5-B49B-2130-FF9B-A2E61F5A8B25}"/>
                  </a:ext>
                </a:extLst>
              </p:cNvPr>
              <p:cNvPicPr>
                <a:picLocks noChangeAspect="1"/>
              </p:cNvPicPr>
              <p:nvPr/>
            </p:nvPicPr>
            <p:blipFill>
              <a:blip r:embed="rId3"/>
              <a:stretch>
                <a:fillRect/>
              </a:stretch>
            </p:blipFill>
            <p:spPr>
              <a:xfrm>
                <a:off x="2834111" y="1719077"/>
                <a:ext cx="1247292" cy="1247292"/>
              </a:xfrm>
              <a:prstGeom prst="rect">
                <a:avLst/>
              </a:prstGeom>
            </p:spPr>
          </p:pic>
          <p:pic>
            <p:nvPicPr>
              <p:cNvPr id="30" name="Picture 29" descr="Text, icon&#10;&#10;Description automatically generated">
                <a:extLst>
                  <a:ext uri="{FF2B5EF4-FFF2-40B4-BE49-F238E27FC236}">
                    <a16:creationId xmlns:a16="http://schemas.microsoft.com/office/drawing/2014/main" id="{7817B024-A2B8-0705-A101-D69736AF6F5F}"/>
                  </a:ext>
                </a:extLst>
              </p:cNvPr>
              <p:cNvPicPr>
                <a:picLocks noChangeAspect="1"/>
              </p:cNvPicPr>
              <p:nvPr/>
            </p:nvPicPr>
            <p:blipFill>
              <a:blip r:embed="rId3"/>
              <a:stretch>
                <a:fillRect/>
              </a:stretch>
            </p:blipFill>
            <p:spPr>
              <a:xfrm>
                <a:off x="3282827" y="1719077"/>
                <a:ext cx="1247292" cy="1247292"/>
              </a:xfrm>
              <a:prstGeom prst="rect">
                <a:avLst/>
              </a:prstGeom>
            </p:spPr>
          </p:pic>
          <p:pic>
            <p:nvPicPr>
              <p:cNvPr id="31" name="Picture 30" descr="Text, icon&#10;&#10;Description automatically generated">
                <a:extLst>
                  <a:ext uri="{FF2B5EF4-FFF2-40B4-BE49-F238E27FC236}">
                    <a16:creationId xmlns:a16="http://schemas.microsoft.com/office/drawing/2014/main" id="{76F3A01C-6A69-3357-768B-6CC4C591B52E}"/>
                  </a:ext>
                </a:extLst>
              </p:cNvPr>
              <p:cNvPicPr>
                <a:picLocks noChangeAspect="1"/>
              </p:cNvPicPr>
              <p:nvPr/>
            </p:nvPicPr>
            <p:blipFill>
              <a:blip r:embed="rId3"/>
              <a:stretch>
                <a:fillRect/>
              </a:stretch>
            </p:blipFill>
            <p:spPr>
              <a:xfrm>
                <a:off x="3787205" y="1719077"/>
                <a:ext cx="1247292" cy="1247292"/>
              </a:xfrm>
              <a:prstGeom prst="rect">
                <a:avLst/>
              </a:prstGeom>
            </p:spPr>
          </p:pic>
          <p:pic>
            <p:nvPicPr>
              <p:cNvPr id="32" name="Picture 31" descr="Text, icon&#10;&#10;Description automatically generated">
                <a:extLst>
                  <a:ext uri="{FF2B5EF4-FFF2-40B4-BE49-F238E27FC236}">
                    <a16:creationId xmlns:a16="http://schemas.microsoft.com/office/drawing/2014/main" id="{35EEDE02-1118-28CF-A9E5-DC119E1560A0}"/>
                  </a:ext>
                </a:extLst>
              </p:cNvPr>
              <p:cNvPicPr>
                <a:picLocks noChangeAspect="1"/>
              </p:cNvPicPr>
              <p:nvPr/>
            </p:nvPicPr>
            <p:blipFill>
              <a:blip r:embed="rId3"/>
              <a:stretch>
                <a:fillRect/>
              </a:stretch>
            </p:blipFill>
            <p:spPr>
              <a:xfrm>
                <a:off x="4289460" y="1719077"/>
                <a:ext cx="1247292" cy="1247292"/>
              </a:xfrm>
              <a:prstGeom prst="rect">
                <a:avLst/>
              </a:prstGeom>
            </p:spPr>
          </p:pic>
          <p:pic>
            <p:nvPicPr>
              <p:cNvPr id="33" name="Picture 32" descr="Text, icon&#10;&#10;Description automatically generated">
                <a:extLst>
                  <a:ext uri="{FF2B5EF4-FFF2-40B4-BE49-F238E27FC236}">
                    <a16:creationId xmlns:a16="http://schemas.microsoft.com/office/drawing/2014/main" id="{3FE3E5D1-72E0-9C79-DF0D-82AEECBDBFD3}"/>
                  </a:ext>
                </a:extLst>
              </p:cNvPr>
              <p:cNvPicPr>
                <a:picLocks noChangeAspect="1"/>
              </p:cNvPicPr>
              <p:nvPr/>
            </p:nvPicPr>
            <p:blipFill>
              <a:blip r:embed="rId3"/>
              <a:stretch>
                <a:fillRect/>
              </a:stretch>
            </p:blipFill>
            <p:spPr>
              <a:xfrm>
                <a:off x="4743206" y="1719077"/>
                <a:ext cx="1247292" cy="1247292"/>
              </a:xfrm>
              <a:prstGeom prst="rect">
                <a:avLst/>
              </a:prstGeom>
            </p:spPr>
          </p:pic>
          <p:pic>
            <p:nvPicPr>
              <p:cNvPr id="34" name="Picture 33" descr="Text, icon&#10;&#10;Description automatically generated">
                <a:extLst>
                  <a:ext uri="{FF2B5EF4-FFF2-40B4-BE49-F238E27FC236}">
                    <a16:creationId xmlns:a16="http://schemas.microsoft.com/office/drawing/2014/main" id="{59D3D3AC-53EC-FCB5-9FEA-AF0C762C9E9A}"/>
                  </a:ext>
                </a:extLst>
              </p:cNvPr>
              <p:cNvPicPr>
                <a:picLocks noChangeAspect="1"/>
              </p:cNvPicPr>
              <p:nvPr/>
            </p:nvPicPr>
            <p:blipFill>
              <a:blip r:embed="rId3"/>
              <a:stretch>
                <a:fillRect/>
              </a:stretch>
            </p:blipFill>
            <p:spPr>
              <a:xfrm>
                <a:off x="5227164" y="1719077"/>
                <a:ext cx="1247292" cy="1247292"/>
              </a:xfrm>
              <a:prstGeom prst="rect">
                <a:avLst/>
              </a:prstGeom>
            </p:spPr>
          </p:pic>
          <p:pic>
            <p:nvPicPr>
              <p:cNvPr id="35" name="Picture 34" descr="Text, icon&#10;&#10;Description automatically generated">
                <a:extLst>
                  <a:ext uri="{FF2B5EF4-FFF2-40B4-BE49-F238E27FC236}">
                    <a16:creationId xmlns:a16="http://schemas.microsoft.com/office/drawing/2014/main" id="{8B194F9E-589D-D7D4-4A6D-342F8C124366}"/>
                  </a:ext>
                </a:extLst>
              </p:cNvPr>
              <p:cNvPicPr>
                <a:picLocks noChangeAspect="1"/>
              </p:cNvPicPr>
              <p:nvPr/>
            </p:nvPicPr>
            <p:blipFill>
              <a:blip r:embed="rId3"/>
              <a:stretch>
                <a:fillRect/>
              </a:stretch>
            </p:blipFill>
            <p:spPr>
              <a:xfrm>
                <a:off x="5719317" y="1719077"/>
                <a:ext cx="1247292" cy="1247292"/>
              </a:xfrm>
              <a:prstGeom prst="rect">
                <a:avLst/>
              </a:prstGeom>
            </p:spPr>
          </p:pic>
          <p:pic>
            <p:nvPicPr>
              <p:cNvPr id="36" name="Picture 35" descr="Text, icon&#10;&#10;Description automatically generated">
                <a:extLst>
                  <a:ext uri="{FF2B5EF4-FFF2-40B4-BE49-F238E27FC236}">
                    <a16:creationId xmlns:a16="http://schemas.microsoft.com/office/drawing/2014/main" id="{D6307F31-003E-B878-D138-17CE471AC26D}"/>
                  </a:ext>
                </a:extLst>
              </p:cNvPr>
              <p:cNvPicPr>
                <a:picLocks noChangeAspect="1"/>
              </p:cNvPicPr>
              <p:nvPr/>
            </p:nvPicPr>
            <p:blipFill>
              <a:blip r:embed="rId3"/>
              <a:stretch>
                <a:fillRect/>
              </a:stretch>
            </p:blipFill>
            <p:spPr>
              <a:xfrm>
                <a:off x="6164868" y="1719077"/>
                <a:ext cx="1247292" cy="1247292"/>
              </a:xfrm>
              <a:prstGeom prst="rect">
                <a:avLst/>
              </a:prstGeom>
            </p:spPr>
          </p:pic>
          <p:pic>
            <p:nvPicPr>
              <p:cNvPr id="37" name="Picture 36" descr="Text, icon&#10;&#10;Description automatically generated">
                <a:extLst>
                  <a:ext uri="{FF2B5EF4-FFF2-40B4-BE49-F238E27FC236}">
                    <a16:creationId xmlns:a16="http://schemas.microsoft.com/office/drawing/2014/main" id="{090493C9-F60B-D1C7-1113-5C8216957591}"/>
                  </a:ext>
                </a:extLst>
              </p:cNvPr>
              <p:cNvPicPr>
                <a:picLocks noChangeAspect="1"/>
              </p:cNvPicPr>
              <p:nvPr/>
            </p:nvPicPr>
            <p:blipFill>
              <a:blip r:embed="rId3"/>
              <a:stretch>
                <a:fillRect/>
              </a:stretch>
            </p:blipFill>
            <p:spPr>
              <a:xfrm>
                <a:off x="6669217" y="1719077"/>
                <a:ext cx="1247292" cy="1247292"/>
              </a:xfrm>
              <a:prstGeom prst="rect">
                <a:avLst/>
              </a:prstGeom>
            </p:spPr>
          </p:pic>
        </p:grpSp>
        <p:grpSp>
          <p:nvGrpSpPr>
            <p:cNvPr id="38" name="Group 37">
              <a:extLst>
                <a:ext uri="{FF2B5EF4-FFF2-40B4-BE49-F238E27FC236}">
                  <a16:creationId xmlns:a16="http://schemas.microsoft.com/office/drawing/2014/main" id="{E38991EC-3C84-9312-C0C6-5F658A56D2E6}"/>
                </a:ext>
              </a:extLst>
            </p:cNvPr>
            <p:cNvGrpSpPr/>
            <p:nvPr/>
          </p:nvGrpSpPr>
          <p:grpSpPr>
            <a:xfrm>
              <a:off x="3172571" y="3171776"/>
              <a:ext cx="5586776" cy="1247292"/>
              <a:chOff x="2329733" y="1719077"/>
              <a:chExt cx="5586776" cy="1247292"/>
            </a:xfrm>
          </p:grpSpPr>
          <p:pic>
            <p:nvPicPr>
              <p:cNvPr id="39" name="Picture 38" descr="Text, icon&#10;&#10;Description automatically generated">
                <a:extLst>
                  <a:ext uri="{FF2B5EF4-FFF2-40B4-BE49-F238E27FC236}">
                    <a16:creationId xmlns:a16="http://schemas.microsoft.com/office/drawing/2014/main" id="{58CBF93C-BF15-09C4-3B73-00B7619F3C87}"/>
                  </a:ext>
                </a:extLst>
              </p:cNvPr>
              <p:cNvPicPr>
                <a:picLocks noChangeAspect="1"/>
              </p:cNvPicPr>
              <p:nvPr/>
            </p:nvPicPr>
            <p:blipFill>
              <a:blip r:embed="rId3"/>
              <a:stretch>
                <a:fillRect/>
              </a:stretch>
            </p:blipFill>
            <p:spPr>
              <a:xfrm>
                <a:off x="2329733" y="1719077"/>
                <a:ext cx="1247292" cy="1247292"/>
              </a:xfrm>
              <a:prstGeom prst="rect">
                <a:avLst/>
              </a:prstGeom>
            </p:spPr>
          </p:pic>
          <p:pic>
            <p:nvPicPr>
              <p:cNvPr id="40" name="Picture 39" descr="Text, icon&#10;&#10;Description automatically generated">
                <a:extLst>
                  <a:ext uri="{FF2B5EF4-FFF2-40B4-BE49-F238E27FC236}">
                    <a16:creationId xmlns:a16="http://schemas.microsoft.com/office/drawing/2014/main" id="{75318992-6A25-6B69-660F-7AE7F79AFEFB}"/>
                  </a:ext>
                </a:extLst>
              </p:cNvPr>
              <p:cNvPicPr>
                <a:picLocks noChangeAspect="1"/>
              </p:cNvPicPr>
              <p:nvPr/>
            </p:nvPicPr>
            <p:blipFill>
              <a:blip r:embed="rId3"/>
              <a:stretch>
                <a:fillRect/>
              </a:stretch>
            </p:blipFill>
            <p:spPr>
              <a:xfrm>
                <a:off x="2834111" y="1719077"/>
                <a:ext cx="1247292" cy="1247292"/>
              </a:xfrm>
              <a:prstGeom prst="rect">
                <a:avLst/>
              </a:prstGeom>
            </p:spPr>
          </p:pic>
          <p:pic>
            <p:nvPicPr>
              <p:cNvPr id="41" name="Picture 40" descr="Text, icon&#10;&#10;Description automatically generated">
                <a:extLst>
                  <a:ext uri="{FF2B5EF4-FFF2-40B4-BE49-F238E27FC236}">
                    <a16:creationId xmlns:a16="http://schemas.microsoft.com/office/drawing/2014/main" id="{A02AC0B7-BBC0-54C4-C0C8-8CCE9F100B28}"/>
                  </a:ext>
                </a:extLst>
              </p:cNvPr>
              <p:cNvPicPr>
                <a:picLocks noChangeAspect="1"/>
              </p:cNvPicPr>
              <p:nvPr/>
            </p:nvPicPr>
            <p:blipFill>
              <a:blip r:embed="rId3"/>
              <a:stretch>
                <a:fillRect/>
              </a:stretch>
            </p:blipFill>
            <p:spPr>
              <a:xfrm>
                <a:off x="3282827" y="1719077"/>
                <a:ext cx="1247292" cy="1247292"/>
              </a:xfrm>
              <a:prstGeom prst="rect">
                <a:avLst/>
              </a:prstGeom>
            </p:spPr>
          </p:pic>
          <p:pic>
            <p:nvPicPr>
              <p:cNvPr id="42" name="Picture 41" descr="Text, icon&#10;&#10;Description automatically generated">
                <a:extLst>
                  <a:ext uri="{FF2B5EF4-FFF2-40B4-BE49-F238E27FC236}">
                    <a16:creationId xmlns:a16="http://schemas.microsoft.com/office/drawing/2014/main" id="{9351267B-4BDE-3A12-16F1-351D7A9C30EF}"/>
                  </a:ext>
                </a:extLst>
              </p:cNvPr>
              <p:cNvPicPr>
                <a:picLocks noChangeAspect="1"/>
              </p:cNvPicPr>
              <p:nvPr/>
            </p:nvPicPr>
            <p:blipFill>
              <a:blip r:embed="rId3"/>
              <a:stretch>
                <a:fillRect/>
              </a:stretch>
            </p:blipFill>
            <p:spPr>
              <a:xfrm>
                <a:off x="3787205" y="1719077"/>
                <a:ext cx="1247292" cy="1247292"/>
              </a:xfrm>
              <a:prstGeom prst="rect">
                <a:avLst/>
              </a:prstGeom>
            </p:spPr>
          </p:pic>
          <p:pic>
            <p:nvPicPr>
              <p:cNvPr id="43" name="Picture 42" descr="Text, icon&#10;&#10;Description automatically generated">
                <a:extLst>
                  <a:ext uri="{FF2B5EF4-FFF2-40B4-BE49-F238E27FC236}">
                    <a16:creationId xmlns:a16="http://schemas.microsoft.com/office/drawing/2014/main" id="{A9C9288F-E363-BF83-49A2-C4E447BB4386}"/>
                  </a:ext>
                </a:extLst>
              </p:cNvPr>
              <p:cNvPicPr>
                <a:picLocks noChangeAspect="1"/>
              </p:cNvPicPr>
              <p:nvPr/>
            </p:nvPicPr>
            <p:blipFill>
              <a:blip r:embed="rId3"/>
              <a:stretch>
                <a:fillRect/>
              </a:stretch>
            </p:blipFill>
            <p:spPr>
              <a:xfrm>
                <a:off x="4289460" y="1719077"/>
                <a:ext cx="1247292" cy="1247292"/>
              </a:xfrm>
              <a:prstGeom prst="rect">
                <a:avLst/>
              </a:prstGeom>
            </p:spPr>
          </p:pic>
          <p:pic>
            <p:nvPicPr>
              <p:cNvPr id="44" name="Picture 43" descr="Text, icon&#10;&#10;Description automatically generated">
                <a:extLst>
                  <a:ext uri="{FF2B5EF4-FFF2-40B4-BE49-F238E27FC236}">
                    <a16:creationId xmlns:a16="http://schemas.microsoft.com/office/drawing/2014/main" id="{6A8A76C9-BA0B-E856-E0A5-AF9A67801246}"/>
                  </a:ext>
                </a:extLst>
              </p:cNvPr>
              <p:cNvPicPr>
                <a:picLocks noChangeAspect="1"/>
              </p:cNvPicPr>
              <p:nvPr/>
            </p:nvPicPr>
            <p:blipFill>
              <a:blip r:embed="rId3"/>
              <a:stretch>
                <a:fillRect/>
              </a:stretch>
            </p:blipFill>
            <p:spPr>
              <a:xfrm>
                <a:off x="4743206" y="1719077"/>
                <a:ext cx="1247292" cy="1247292"/>
              </a:xfrm>
              <a:prstGeom prst="rect">
                <a:avLst/>
              </a:prstGeom>
            </p:spPr>
          </p:pic>
          <p:pic>
            <p:nvPicPr>
              <p:cNvPr id="45" name="Picture 44" descr="Text, icon&#10;&#10;Description automatically generated">
                <a:extLst>
                  <a:ext uri="{FF2B5EF4-FFF2-40B4-BE49-F238E27FC236}">
                    <a16:creationId xmlns:a16="http://schemas.microsoft.com/office/drawing/2014/main" id="{C1814723-5DE6-2AAE-9A0B-54D32FB83B83}"/>
                  </a:ext>
                </a:extLst>
              </p:cNvPr>
              <p:cNvPicPr>
                <a:picLocks noChangeAspect="1"/>
              </p:cNvPicPr>
              <p:nvPr/>
            </p:nvPicPr>
            <p:blipFill>
              <a:blip r:embed="rId3"/>
              <a:stretch>
                <a:fillRect/>
              </a:stretch>
            </p:blipFill>
            <p:spPr>
              <a:xfrm>
                <a:off x="5227164" y="1719077"/>
                <a:ext cx="1247292" cy="1247292"/>
              </a:xfrm>
              <a:prstGeom prst="rect">
                <a:avLst/>
              </a:prstGeom>
            </p:spPr>
          </p:pic>
          <p:pic>
            <p:nvPicPr>
              <p:cNvPr id="46" name="Picture 45" descr="Text, icon&#10;&#10;Description automatically generated">
                <a:extLst>
                  <a:ext uri="{FF2B5EF4-FFF2-40B4-BE49-F238E27FC236}">
                    <a16:creationId xmlns:a16="http://schemas.microsoft.com/office/drawing/2014/main" id="{EB556E83-F76F-8437-4689-04FDB7E3B113}"/>
                  </a:ext>
                </a:extLst>
              </p:cNvPr>
              <p:cNvPicPr>
                <a:picLocks noChangeAspect="1"/>
              </p:cNvPicPr>
              <p:nvPr/>
            </p:nvPicPr>
            <p:blipFill>
              <a:blip r:embed="rId3"/>
              <a:stretch>
                <a:fillRect/>
              </a:stretch>
            </p:blipFill>
            <p:spPr>
              <a:xfrm>
                <a:off x="5719317" y="1719077"/>
                <a:ext cx="1247292" cy="1247292"/>
              </a:xfrm>
              <a:prstGeom prst="rect">
                <a:avLst/>
              </a:prstGeom>
            </p:spPr>
          </p:pic>
          <p:pic>
            <p:nvPicPr>
              <p:cNvPr id="47" name="Picture 46" descr="Text, icon&#10;&#10;Description automatically generated">
                <a:extLst>
                  <a:ext uri="{FF2B5EF4-FFF2-40B4-BE49-F238E27FC236}">
                    <a16:creationId xmlns:a16="http://schemas.microsoft.com/office/drawing/2014/main" id="{98105E27-4562-6C28-DD8A-FD62B72ACD90}"/>
                  </a:ext>
                </a:extLst>
              </p:cNvPr>
              <p:cNvPicPr>
                <a:picLocks noChangeAspect="1"/>
              </p:cNvPicPr>
              <p:nvPr/>
            </p:nvPicPr>
            <p:blipFill>
              <a:blip r:embed="rId3"/>
              <a:stretch>
                <a:fillRect/>
              </a:stretch>
            </p:blipFill>
            <p:spPr>
              <a:xfrm>
                <a:off x="6164868" y="1719077"/>
                <a:ext cx="1247292" cy="1247292"/>
              </a:xfrm>
              <a:prstGeom prst="rect">
                <a:avLst/>
              </a:prstGeom>
            </p:spPr>
          </p:pic>
          <p:pic>
            <p:nvPicPr>
              <p:cNvPr id="48" name="Picture 47" descr="Text, icon&#10;&#10;Description automatically generated">
                <a:extLst>
                  <a:ext uri="{FF2B5EF4-FFF2-40B4-BE49-F238E27FC236}">
                    <a16:creationId xmlns:a16="http://schemas.microsoft.com/office/drawing/2014/main" id="{79AEF064-844E-7425-BC63-0C0464FCA9B2}"/>
                  </a:ext>
                </a:extLst>
              </p:cNvPr>
              <p:cNvPicPr>
                <a:picLocks noChangeAspect="1"/>
              </p:cNvPicPr>
              <p:nvPr/>
            </p:nvPicPr>
            <p:blipFill>
              <a:blip r:embed="rId3"/>
              <a:stretch>
                <a:fillRect/>
              </a:stretch>
            </p:blipFill>
            <p:spPr>
              <a:xfrm>
                <a:off x="6669217" y="1719077"/>
                <a:ext cx="1247292" cy="1247292"/>
              </a:xfrm>
              <a:prstGeom prst="rect">
                <a:avLst/>
              </a:prstGeom>
            </p:spPr>
          </p:pic>
        </p:grpSp>
        <p:grpSp>
          <p:nvGrpSpPr>
            <p:cNvPr id="49" name="Group 48">
              <a:extLst>
                <a:ext uri="{FF2B5EF4-FFF2-40B4-BE49-F238E27FC236}">
                  <a16:creationId xmlns:a16="http://schemas.microsoft.com/office/drawing/2014/main" id="{941BC7F7-0BCC-FDBA-50E9-5E8C21EF6B9C}"/>
                </a:ext>
              </a:extLst>
            </p:cNvPr>
            <p:cNvGrpSpPr/>
            <p:nvPr/>
          </p:nvGrpSpPr>
          <p:grpSpPr>
            <a:xfrm>
              <a:off x="3172571" y="3985720"/>
              <a:ext cx="5586776" cy="1247292"/>
              <a:chOff x="2329733" y="1719077"/>
              <a:chExt cx="5586776" cy="1247292"/>
            </a:xfrm>
          </p:grpSpPr>
          <p:pic>
            <p:nvPicPr>
              <p:cNvPr id="50" name="Picture 49" descr="Text, icon&#10;&#10;Description automatically generated">
                <a:extLst>
                  <a:ext uri="{FF2B5EF4-FFF2-40B4-BE49-F238E27FC236}">
                    <a16:creationId xmlns:a16="http://schemas.microsoft.com/office/drawing/2014/main" id="{ADD31962-40A9-431B-317D-4A3A5345E0F4}"/>
                  </a:ext>
                </a:extLst>
              </p:cNvPr>
              <p:cNvPicPr>
                <a:picLocks noChangeAspect="1"/>
              </p:cNvPicPr>
              <p:nvPr/>
            </p:nvPicPr>
            <p:blipFill>
              <a:blip r:embed="rId3"/>
              <a:stretch>
                <a:fillRect/>
              </a:stretch>
            </p:blipFill>
            <p:spPr>
              <a:xfrm>
                <a:off x="2329733" y="1719077"/>
                <a:ext cx="1247292" cy="1247292"/>
              </a:xfrm>
              <a:prstGeom prst="rect">
                <a:avLst/>
              </a:prstGeom>
            </p:spPr>
          </p:pic>
          <p:pic>
            <p:nvPicPr>
              <p:cNvPr id="51" name="Picture 50" descr="Text, icon&#10;&#10;Description automatically generated">
                <a:extLst>
                  <a:ext uri="{FF2B5EF4-FFF2-40B4-BE49-F238E27FC236}">
                    <a16:creationId xmlns:a16="http://schemas.microsoft.com/office/drawing/2014/main" id="{73B4F7A9-9DF4-965B-63D0-4A38C47283EF}"/>
                  </a:ext>
                </a:extLst>
              </p:cNvPr>
              <p:cNvPicPr>
                <a:picLocks noChangeAspect="1"/>
              </p:cNvPicPr>
              <p:nvPr/>
            </p:nvPicPr>
            <p:blipFill>
              <a:blip r:embed="rId3"/>
              <a:stretch>
                <a:fillRect/>
              </a:stretch>
            </p:blipFill>
            <p:spPr>
              <a:xfrm>
                <a:off x="2834111" y="1719077"/>
                <a:ext cx="1247292" cy="1247292"/>
              </a:xfrm>
              <a:prstGeom prst="rect">
                <a:avLst/>
              </a:prstGeom>
            </p:spPr>
          </p:pic>
          <p:pic>
            <p:nvPicPr>
              <p:cNvPr id="52" name="Picture 51" descr="Text, icon&#10;&#10;Description automatically generated">
                <a:extLst>
                  <a:ext uri="{FF2B5EF4-FFF2-40B4-BE49-F238E27FC236}">
                    <a16:creationId xmlns:a16="http://schemas.microsoft.com/office/drawing/2014/main" id="{7842E35D-E4C8-20A5-95C9-BE77FC6EFC9E}"/>
                  </a:ext>
                </a:extLst>
              </p:cNvPr>
              <p:cNvPicPr>
                <a:picLocks noChangeAspect="1"/>
              </p:cNvPicPr>
              <p:nvPr/>
            </p:nvPicPr>
            <p:blipFill>
              <a:blip r:embed="rId3"/>
              <a:stretch>
                <a:fillRect/>
              </a:stretch>
            </p:blipFill>
            <p:spPr>
              <a:xfrm>
                <a:off x="3282827" y="1719077"/>
                <a:ext cx="1247292" cy="1247292"/>
              </a:xfrm>
              <a:prstGeom prst="rect">
                <a:avLst/>
              </a:prstGeom>
            </p:spPr>
          </p:pic>
          <p:pic>
            <p:nvPicPr>
              <p:cNvPr id="53" name="Picture 52" descr="Text, icon&#10;&#10;Description automatically generated">
                <a:extLst>
                  <a:ext uri="{FF2B5EF4-FFF2-40B4-BE49-F238E27FC236}">
                    <a16:creationId xmlns:a16="http://schemas.microsoft.com/office/drawing/2014/main" id="{B3F58742-201F-9E22-B0D8-29AF9E56988D}"/>
                  </a:ext>
                </a:extLst>
              </p:cNvPr>
              <p:cNvPicPr>
                <a:picLocks noChangeAspect="1"/>
              </p:cNvPicPr>
              <p:nvPr/>
            </p:nvPicPr>
            <p:blipFill>
              <a:blip r:embed="rId3"/>
              <a:stretch>
                <a:fillRect/>
              </a:stretch>
            </p:blipFill>
            <p:spPr>
              <a:xfrm>
                <a:off x="3787205" y="1719077"/>
                <a:ext cx="1247292" cy="1247292"/>
              </a:xfrm>
              <a:prstGeom prst="rect">
                <a:avLst/>
              </a:prstGeom>
            </p:spPr>
          </p:pic>
          <p:pic>
            <p:nvPicPr>
              <p:cNvPr id="54" name="Picture 53" descr="Text, icon&#10;&#10;Description automatically generated">
                <a:extLst>
                  <a:ext uri="{FF2B5EF4-FFF2-40B4-BE49-F238E27FC236}">
                    <a16:creationId xmlns:a16="http://schemas.microsoft.com/office/drawing/2014/main" id="{BCC3170D-EF8D-C935-3045-EE9979F480BF}"/>
                  </a:ext>
                </a:extLst>
              </p:cNvPr>
              <p:cNvPicPr>
                <a:picLocks noChangeAspect="1"/>
              </p:cNvPicPr>
              <p:nvPr/>
            </p:nvPicPr>
            <p:blipFill>
              <a:blip r:embed="rId3"/>
              <a:stretch>
                <a:fillRect/>
              </a:stretch>
            </p:blipFill>
            <p:spPr>
              <a:xfrm>
                <a:off x="4289460" y="1719077"/>
                <a:ext cx="1247292" cy="1247292"/>
              </a:xfrm>
              <a:prstGeom prst="rect">
                <a:avLst/>
              </a:prstGeom>
            </p:spPr>
          </p:pic>
          <p:pic>
            <p:nvPicPr>
              <p:cNvPr id="55" name="Picture 54" descr="Text, icon&#10;&#10;Description automatically generated">
                <a:extLst>
                  <a:ext uri="{FF2B5EF4-FFF2-40B4-BE49-F238E27FC236}">
                    <a16:creationId xmlns:a16="http://schemas.microsoft.com/office/drawing/2014/main" id="{4FC797A8-1C43-5857-B1A2-4963D9041114}"/>
                  </a:ext>
                </a:extLst>
              </p:cNvPr>
              <p:cNvPicPr>
                <a:picLocks noChangeAspect="1"/>
              </p:cNvPicPr>
              <p:nvPr/>
            </p:nvPicPr>
            <p:blipFill>
              <a:blip r:embed="rId3"/>
              <a:stretch>
                <a:fillRect/>
              </a:stretch>
            </p:blipFill>
            <p:spPr>
              <a:xfrm>
                <a:off x="4743206" y="1719077"/>
                <a:ext cx="1247292" cy="1247292"/>
              </a:xfrm>
              <a:prstGeom prst="rect">
                <a:avLst/>
              </a:prstGeom>
            </p:spPr>
          </p:pic>
          <p:pic>
            <p:nvPicPr>
              <p:cNvPr id="56" name="Picture 55" descr="Text, icon&#10;&#10;Description automatically generated">
                <a:extLst>
                  <a:ext uri="{FF2B5EF4-FFF2-40B4-BE49-F238E27FC236}">
                    <a16:creationId xmlns:a16="http://schemas.microsoft.com/office/drawing/2014/main" id="{4407821A-E581-9B78-A156-501393EA33DE}"/>
                  </a:ext>
                </a:extLst>
              </p:cNvPr>
              <p:cNvPicPr>
                <a:picLocks noChangeAspect="1"/>
              </p:cNvPicPr>
              <p:nvPr/>
            </p:nvPicPr>
            <p:blipFill>
              <a:blip r:embed="rId3"/>
              <a:stretch>
                <a:fillRect/>
              </a:stretch>
            </p:blipFill>
            <p:spPr>
              <a:xfrm>
                <a:off x="5227164" y="1719077"/>
                <a:ext cx="1247292" cy="1247292"/>
              </a:xfrm>
              <a:prstGeom prst="rect">
                <a:avLst/>
              </a:prstGeom>
            </p:spPr>
          </p:pic>
          <p:pic>
            <p:nvPicPr>
              <p:cNvPr id="57" name="Picture 56" descr="Text, icon&#10;&#10;Description automatically generated">
                <a:extLst>
                  <a:ext uri="{FF2B5EF4-FFF2-40B4-BE49-F238E27FC236}">
                    <a16:creationId xmlns:a16="http://schemas.microsoft.com/office/drawing/2014/main" id="{0B309844-C2FA-4592-A183-F7C60D154855}"/>
                  </a:ext>
                </a:extLst>
              </p:cNvPr>
              <p:cNvPicPr>
                <a:picLocks noChangeAspect="1"/>
              </p:cNvPicPr>
              <p:nvPr/>
            </p:nvPicPr>
            <p:blipFill>
              <a:blip r:embed="rId3"/>
              <a:stretch>
                <a:fillRect/>
              </a:stretch>
            </p:blipFill>
            <p:spPr>
              <a:xfrm>
                <a:off x="5719317" y="1719077"/>
                <a:ext cx="1247292" cy="1247292"/>
              </a:xfrm>
              <a:prstGeom prst="rect">
                <a:avLst/>
              </a:prstGeom>
            </p:spPr>
          </p:pic>
          <p:pic>
            <p:nvPicPr>
              <p:cNvPr id="58" name="Picture 57" descr="Text, icon&#10;&#10;Description automatically generated">
                <a:extLst>
                  <a:ext uri="{FF2B5EF4-FFF2-40B4-BE49-F238E27FC236}">
                    <a16:creationId xmlns:a16="http://schemas.microsoft.com/office/drawing/2014/main" id="{03669B9B-F388-DB8C-7300-7E364BC36ADF}"/>
                  </a:ext>
                </a:extLst>
              </p:cNvPr>
              <p:cNvPicPr>
                <a:picLocks noChangeAspect="1"/>
              </p:cNvPicPr>
              <p:nvPr/>
            </p:nvPicPr>
            <p:blipFill>
              <a:blip r:embed="rId3"/>
              <a:stretch>
                <a:fillRect/>
              </a:stretch>
            </p:blipFill>
            <p:spPr>
              <a:xfrm>
                <a:off x="6164868" y="1719077"/>
                <a:ext cx="1247292" cy="1247292"/>
              </a:xfrm>
              <a:prstGeom prst="rect">
                <a:avLst/>
              </a:prstGeom>
            </p:spPr>
          </p:pic>
          <p:pic>
            <p:nvPicPr>
              <p:cNvPr id="59" name="Picture 58" descr="Text, icon&#10;&#10;Description automatically generated">
                <a:extLst>
                  <a:ext uri="{FF2B5EF4-FFF2-40B4-BE49-F238E27FC236}">
                    <a16:creationId xmlns:a16="http://schemas.microsoft.com/office/drawing/2014/main" id="{D91D217C-08B9-314C-13F9-132940C088C5}"/>
                  </a:ext>
                </a:extLst>
              </p:cNvPr>
              <p:cNvPicPr>
                <a:picLocks noChangeAspect="1"/>
              </p:cNvPicPr>
              <p:nvPr/>
            </p:nvPicPr>
            <p:blipFill>
              <a:blip r:embed="rId3"/>
              <a:stretch>
                <a:fillRect/>
              </a:stretch>
            </p:blipFill>
            <p:spPr>
              <a:xfrm>
                <a:off x="6669217" y="1719077"/>
                <a:ext cx="1247292" cy="1247292"/>
              </a:xfrm>
              <a:prstGeom prst="rect">
                <a:avLst/>
              </a:prstGeom>
            </p:spPr>
          </p:pic>
        </p:grpSp>
      </p:grpSp>
      <p:sp>
        <p:nvSpPr>
          <p:cNvPr id="61" name="Oval 60">
            <a:extLst>
              <a:ext uri="{FF2B5EF4-FFF2-40B4-BE49-F238E27FC236}">
                <a16:creationId xmlns:a16="http://schemas.microsoft.com/office/drawing/2014/main" id="{F638EB24-1A31-461E-7AF6-2D87395DC375}"/>
              </a:ext>
            </a:extLst>
          </p:cNvPr>
          <p:cNvSpPr/>
          <p:nvPr/>
        </p:nvSpPr>
        <p:spPr>
          <a:xfrm>
            <a:off x="1010087" y="678523"/>
            <a:ext cx="3660608" cy="17763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Proxima Nova" panose="020B0604020202020204" charset="0"/>
              </a:rPr>
              <a:t>Global Term:</a:t>
            </a:r>
            <a:br>
              <a:rPr lang="en-US" sz="2500" dirty="0">
                <a:latin typeface="Proxima Nova" panose="020B0604020202020204" charset="0"/>
              </a:rPr>
            </a:br>
            <a:r>
              <a:rPr lang="en-US" sz="2500" dirty="0">
                <a:latin typeface="Proxima Nova" panose="020B0604020202020204" charset="0"/>
              </a:rPr>
              <a:t>“</a:t>
            </a:r>
            <a:r>
              <a:rPr lang="en-US" sz="2500" dirty="0" err="1">
                <a:latin typeface="Proxima Nova" panose="020B0604020202020204" charset="0"/>
              </a:rPr>
              <a:t>Licences</a:t>
            </a:r>
            <a:r>
              <a:rPr lang="en-US" sz="2500" dirty="0">
                <a:latin typeface="Proxima Nova" panose="020B0604020202020204" charset="0"/>
              </a:rPr>
              <a:t>”</a:t>
            </a:r>
          </a:p>
        </p:txBody>
      </p:sp>
      <p:sp>
        <p:nvSpPr>
          <p:cNvPr id="62" name="Oval 61">
            <a:extLst>
              <a:ext uri="{FF2B5EF4-FFF2-40B4-BE49-F238E27FC236}">
                <a16:creationId xmlns:a16="http://schemas.microsoft.com/office/drawing/2014/main" id="{6839B731-123B-1A5D-EDF9-03724C71AEC6}"/>
              </a:ext>
            </a:extLst>
          </p:cNvPr>
          <p:cNvSpPr/>
          <p:nvPr/>
        </p:nvSpPr>
        <p:spPr>
          <a:xfrm>
            <a:off x="1010086" y="2723368"/>
            <a:ext cx="3660608" cy="20855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Proxima Nova" panose="020B0604020202020204" charset="0"/>
              </a:rPr>
              <a:t>EU Context: </a:t>
            </a:r>
          </a:p>
          <a:p>
            <a:pPr algn="ctr"/>
            <a:r>
              <a:rPr lang="en-US" sz="2500" dirty="0">
                <a:latin typeface="Proxima Nova" panose="020B0604020202020204" charset="0"/>
              </a:rPr>
              <a:t>“</a:t>
            </a:r>
            <a:r>
              <a:rPr lang="en-US" sz="2500" dirty="0" err="1">
                <a:latin typeface="Proxima Nova" panose="020B0604020202020204" charset="0"/>
              </a:rPr>
              <a:t>Licence</a:t>
            </a:r>
            <a:r>
              <a:rPr lang="en-US" sz="2500" dirty="0">
                <a:latin typeface="Proxima Nova" panose="020B0604020202020204" charset="0"/>
              </a:rPr>
              <a:t>” adds responsibility</a:t>
            </a:r>
          </a:p>
        </p:txBody>
      </p:sp>
      <p:sp>
        <p:nvSpPr>
          <p:cNvPr id="63" name="Oval 62">
            <a:extLst>
              <a:ext uri="{FF2B5EF4-FFF2-40B4-BE49-F238E27FC236}">
                <a16:creationId xmlns:a16="http://schemas.microsoft.com/office/drawing/2014/main" id="{9D53BC4B-B33F-FA08-CE2B-FF6FD8C9A1F2}"/>
              </a:ext>
            </a:extLst>
          </p:cNvPr>
          <p:cNvSpPr/>
          <p:nvPr/>
        </p:nvSpPr>
        <p:spPr>
          <a:xfrm>
            <a:off x="875390" y="5077405"/>
            <a:ext cx="3795304" cy="16312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Proxima Nova" panose="020B0604020202020204" charset="0"/>
              </a:rPr>
              <a:t>Solution:</a:t>
            </a:r>
          </a:p>
          <a:p>
            <a:pPr algn="ctr"/>
            <a:r>
              <a:rPr lang="en-US" sz="2500" dirty="0">
                <a:latin typeface="Proxima Nova" panose="020B0604020202020204" charset="0"/>
              </a:rPr>
              <a:t>Change to “Access Grants”</a:t>
            </a:r>
          </a:p>
        </p:txBody>
      </p:sp>
      <p:pic>
        <p:nvPicPr>
          <p:cNvPr id="64" name="Picture 63" descr="Icon&#10;&#10;Description automatically generated">
            <a:extLst>
              <a:ext uri="{FF2B5EF4-FFF2-40B4-BE49-F238E27FC236}">
                <a16:creationId xmlns:a16="http://schemas.microsoft.com/office/drawing/2014/main" id="{6F9433E8-6BFB-0D3F-D69B-C29B4E686111}"/>
              </a:ext>
            </a:extLst>
          </p:cNvPr>
          <p:cNvPicPr>
            <a:picLocks noChangeAspect="1"/>
          </p:cNvPicPr>
          <p:nvPr/>
        </p:nvPicPr>
        <p:blipFill>
          <a:blip r:embed="rId4"/>
          <a:stretch>
            <a:fillRect/>
          </a:stretch>
        </p:blipFill>
        <p:spPr>
          <a:xfrm>
            <a:off x="5521692" y="140042"/>
            <a:ext cx="5514207" cy="5514207"/>
          </a:xfrm>
          <a:prstGeom prst="rect">
            <a:avLst/>
          </a:prstGeom>
        </p:spPr>
      </p:pic>
    </p:spTree>
    <p:extLst>
      <p:ext uri="{BB962C8B-B14F-4D97-AF65-F5344CB8AC3E}">
        <p14:creationId xmlns:p14="http://schemas.microsoft.com/office/powerpoint/2010/main" val="289281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4956ECED-5215-6230-5A67-46A54136B86D}"/>
              </a:ext>
            </a:extLst>
          </p:cNvPr>
          <p:cNvPicPr>
            <a:picLocks noChangeAspect="1"/>
          </p:cNvPicPr>
          <p:nvPr/>
        </p:nvPicPr>
        <p:blipFill>
          <a:blip r:embed="rId3"/>
          <a:stretch>
            <a:fillRect/>
          </a:stretch>
        </p:blipFill>
        <p:spPr>
          <a:xfrm>
            <a:off x="616743" y="451774"/>
            <a:ext cx="4000958" cy="4000958"/>
          </a:xfrm>
          <a:prstGeom prst="rect">
            <a:avLst/>
          </a:prstGeom>
        </p:spPr>
      </p:pic>
      <p:sp>
        <p:nvSpPr>
          <p:cNvPr id="6" name="TextBox 5">
            <a:extLst>
              <a:ext uri="{FF2B5EF4-FFF2-40B4-BE49-F238E27FC236}">
                <a16:creationId xmlns:a16="http://schemas.microsoft.com/office/drawing/2014/main" id="{5002BA92-4FDA-7FD3-34CF-4B1DCDC1B45D}"/>
              </a:ext>
            </a:extLst>
          </p:cNvPr>
          <p:cNvSpPr txBox="1"/>
          <p:nvPr/>
        </p:nvSpPr>
        <p:spPr>
          <a:xfrm>
            <a:off x="1000790" y="4538910"/>
            <a:ext cx="3015049" cy="1323439"/>
          </a:xfrm>
          <a:prstGeom prst="rect">
            <a:avLst/>
          </a:prstGeom>
          <a:noFill/>
        </p:spPr>
        <p:txBody>
          <a:bodyPr wrap="square" rtlCol="0">
            <a:spAutoFit/>
          </a:bodyPr>
          <a:lstStyle/>
          <a:p>
            <a:pPr algn="ctr"/>
            <a:r>
              <a:rPr lang="en-US" sz="4000" dirty="0">
                <a:latin typeface="Proxima Nova" panose="020B0604020202020204" charset="0"/>
              </a:rPr>
              <a:t>Exposure’s Known Risk</a:t>
            </a:r>
          </a:p>
        </p:txBody>
      </p:sp>
      <p:grpSp>
        <p:nvGrpSpPr>
          <p:cNvPr id="11" name="Group 10">
            <a:extLst>
              <a:ext uri="{FF2B5EF4-FFF2-40B4-BE49-F238E27FC236}">
                <a16:creationId xmlns:a16="http://schemas.microsoft.com/office/drawing/2014/main" id="{C94CEE9B-16D0-0E55-9197-EF1794135AA4}"/>
              </a:ext>
            </a:extLst>
          </p:cNvPr>
          <p:cNvGrpSpPr/>
          <p:nvPr/>
        </p:nvGrpSpPr>
        <p:grpSpPr>
          <a:xfrm>
            <a:off x="4375246" y="0"/>
            <a:ext cx="5490839" cy="5862348"/>
            <a:chOff x="4375246" y="0"/>
            <a:chExt cx="5490839" cy="5862348"/>
          </a:xfrm>
        </p:grpSpPr>
        <p:pic>
          <p:nvPicPr>
            <p:cNvPr id="5" name="Picture 4" descr="Icon&#10;&#10;Description automatically generated">
              <a:extLst>
                <a:ext uri="{FF2B5EF4-FFF2-40B4-BE49-F238E27FC236}">
                  <a16:creationId xmlns:a16="http://schemas.microsoft.com/office/drawing/2014/main" id="{F18BB7E2-2F10-FCCD-33E5-5E3FDB4B3B56}"/>
                </a:ext>
              </a:extLst>
            </p:cNvPr>
            <p:cNvPicPr>
              <a:picLocks noChangeAspect="1"/>
            </p:cNvPicPr>
            <p:nvPr/>
          </p:nvPicPr>
          <p:blipFill>
            <a:blip r:embed="rId4"/>
            <a:stretch>
              <a:fillRect/>
            </a:stretch>
          </p:blipFill>
          <p:spPr>
            <a:xfrm>
              <a:off x="4375246" y="0"/>
              <a:ext cx="5490839" cy="5490839"/>
            </a:xfrm>
            <a:prstGeom prst="rect">
              <a:avLst/>
            </a:prstGeom>
          </p:spPr>
        </p:pic>
        <p:sp>
          <p:nvSpPr>
            <p:cNvPr id="7" name="TextBox 6">
              <a:extLst>
                <a:ext uri="{FF2B5EF4-FFF2-40B4-BE49-F238E27FC236}">
                  <a16:creationId xmlns:a16="http://schemas.microsoft.com/office/drawing/2014/main" id="{697A7E89-2BDA-3D07-A911-B69587995522}"/>
                </a:ext>
              </a:extLst>
            </p:cNvPr>
            <p:cNvSpPr txBox="1"/>
            <p:nvPr/>
          </p:nvSpPr>
          <p:spPr>
            <a:xfrm>
              <a:off x="5613140" y="4538909"/>
              <a:ext cx="3015049" cy="1323439"/>
            </a:xfrm>
            <a:prstGeom prst="rect">
              <a:avLst/>
            </a:prstGeom>
            <a:noFill/>
          </p:spPr>
          <p:txBody>
            <a:bodyPr wrap="square" rtlCol="0">
              <a:spAutoFit/>
            </a:bodyPr>
            <a:lstStyle/>
            <a:p>
              <a:pPr algn="ctr"/>
              <a:r>
                <a:rPr lang="en-US" sz="4000" dirty="0">
                  <a:latin typeface="Proxima Nova" panose="020B0604020202020204" charset="0"/>
                </a:rPr>
                <a:t>The Fix!</a:t>
              </a:r>
            </a:p>
            <a:p>
              <a:pPr algn="ctr"/>
              <a:r>
                <a:rPr lang="en-US" sz="4000" dirty="0">
                  <a:latin typeface="Proxima Nova" panose="020B0604020202020204" charset="0"/>
                </a:rPr>
                <a:t>Maybe….</a:t>
              </a:r>
            </a:p>
          </p:txBody>
        </p:sp>
      </p:grpSp>
      <p:grpSp>
        <p:nvGrpSpPr>
          <p:cNvPr id="12" name="Group 11">
            <a:extLst>
              <a:ext uri="{FF2B5EF4-FFF2-40B4-BE49-F238E27FC236}">
                <a16:creationId xmlns:a16="http://schemas.microsoft.com/office/drawing/2014/main" id="{58125D38-1388-9793-6A01-57D9351D8773}"/>
              </a:ext>
            </a:extLst>
          </p:cNvPr>
          <p:cNvGrpSpPr/>
          <p:nvPr/>
        </p:nvGrpSpPr>
        <p:grpSpPr>
          <a:xfrm>
            <a:off x="7816755" y="-86178"/>
            <a:ext cx="4538910" cy="5953417"/>
            <a:chOff x="7816755" y="-86178"/>
            <a:chExt cx="4538910" cy="5953417"/>
          </a:xfrm>
        </p:grpSpPr>
        <p:pic>
          <p:nvPicPr>
            <p:cNvPr id="8" name="Picture 7" descr="Icon&#10;&#10;Description automatically generated">
              <a:extLst>
                <a:ext uri="{FF2B5EF4-FFF2-40B4-BE49-F238E27FC236}">
                  <a16:creationId xmlns:a16="http://schemas.microsoft.com/office/drawing/2014/main" id="{87FD3F78-9F35-2876-B085-C1DB0B5B0A4D}"/>
                </a:ext>
              </a:extLst>
            </p:cNvPr>
            <p:cNvPicPr>
              <a:picLocks noChangeAspect="1"/>
            </p:cNvPicPr>
            <p:nvPr/>
          </p:nvPicPr>
          <p:blipFill>
            <a:blip r:embed="rId5"/>
            <a:stretch>
              <a:fillRect/>
            </a:stretch>
          </p:blipFill>
          <p:spPr>
            <a:xfrm>
              <a:off x="7816755" y="-86178"/>
              <a:ext cx="4538910" cy="4538910"/>
            </a:xfrm>
            <a:prstGeom prst="rect">
              <a:avLst/>
            </a:prstGeom>
          </p:spPr>
        </p:pic>
        <p:sp>
          <p:nvSpPr>
            <p:cNvPr id="10" name="TextBox 9">
              <a:extLst>
                <a:ext uri="{FF2B5EF4-FFF2-40B4-BE49-F238E27FC236}">
                  <a16:creationId xmlns:a16="http://schemas.microsoft.com/office/drawing/2014/main" id="{81862DAA-787F-2DAB-A2DA-DAE9C2B7EE07}"/>
                </a:ext>
              </a:extLst>
            </p:cNvPr>
            <p:cNvSpPr txBox="1"/>
            <p:nvPr/>
          </p:nvSpPr>
          <p:spPr>
            <a:xfrm>
              <a:off x="8480958" y="4543800"/>
              <a:ext cx="3015049" cy="1323439"/>
            </a:xfrm>
            <a:prstGeom prst="rect">
              <a:avLst/>
            </a:prstGeom>
            <a:noFill/>
          </p:spPr>
          <p:txBody>
            <a:bodyPr wrap="square" rtlCol="0">
              <a:spAutoFit/>
            </a:bodyPr>
            <a:lstStyle/>
            <a:p>
              <a:pPr algn="ctr"/>
              <a:r>
                <a:rPr lang="en-US" sz="4000" dirty="0">
                  <a:latin typeface="Proxima Nova" panose="020B0604020202020204" charset="0"/>
                </a:rPr>
                <a:t>Unknown Risk</a:t>
              </a:r>
            </a:p>
          </p:txBody>
        </p:sp>
      </p:grpSp>
      <p:grpSp>
        <p:nvGrpSpPr>
          <p:cNvPr id="18" name="Group 17">
            <a:extLst>
              <a:ext uri="{FF2B5EF4-FFF2-40B4-BE49-F238E27FC236}">
                <a16:creationId xmlns:a16="http://schemas.microsoft.com/office/drawing/2014/main" id="{FF671098-ABEA-4139-FA2B-4CD5010AE9B0}"/>
              </a:ext>
            </a:extLst>
          </p:cNvPr>
          <p:cNvGrpSpPr/>
          <p:nvPr/>
        </p:nvGrpSpPr>
        <p:grpSpPr>
          <a:xfrm>
            <a:off x="0" y="99577"/>
            <a:ext cx="5985853" cy="6684686"/>
            <a:chOff x="0" y="99577"/>
            <a:chExt cx="5985853" cy="6684686"/>
          </a:xfrm>
        </p:grpSpPr>
        <p:sp>
          <p:nvSpPr>
            <p:cNvPr id="13" name="Oval 12">
              <a:extLst>
                <a:ext uri="{FF2B5EF4-FFF2-40B4-BE49-F238E27FC236}">
                  <a16:creationId xmlns:a16="http://schemas.microsoft.com/office/drawing/2014/main" id="{17B13FE7-2CE5-21C3-8944-4BEDF34A88FB}"/>
                </a:ext>
              </a:extLst>
            </p:cNvPr>
            <p:cNvSpPr/>
            <p:nvPr/>
          </p:nvSpPr>
          <p:spPr>
            <a:xfrm>
              <a:off x="0" y="99577"/>
              <a:ext cx="4893276" cy="6684686"/>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icture containing text, sign, vector graphics, clipart&#10;&#10;Description automatically generated">
              <a:extLst>
                <a:ext uri="{FF2B5EF4-FFF2-40B4-BE49-F238E27FC236}">
                  <a16:creationId xmlns:a16="http://schemas.microsoft.com/office/drawing/2014/main" id="{551DF079-DD2B-056C-9332-6717072192C7}"/>
                </a:ext>
              </a:extLst>
            </p:cNvPr>
            <p:cNvPicPr>
              <a:picLocks noChangeAspect="1"/>
            </p:cNvPicPr>
            <p:nvPr/>
          </p:nvPicPr>
          <p:blipFill>
            <a:blip r:embed="rId6"/>
            <a:stretch>
              <a:fillRect/>
            </a:stretch>
          </p:blipFill>
          <p:spPr>
            <a:xfrm>
              <a:off x="3800699" y="2358646"/>
              <a:ext cx="2185154" cy="2185154"/>
            </a:xfrm>
            <a:prstGeom prst="rect">
              <a:avLst/>
            </a:prstGeom>
          </p:spPr>
        </p:pic>
      </p:grpSp>
    </p:spTree>
    <p:extLst>
      <p:ext uri="{BB962C8B-B14F-4D97-AF65-F5344CB8AC3E}">
        <p14:creationId xmlns:p14="http://schemas.microsoft.com/office/powerpoint/2010/main" val="205068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EDA9-C44F-83B4-2EDB-065310C6DFEC}"/>
              </a:ext>
            </a:extLst>
          </p:cNvPr>
          <p:cNvSpPr>
            <a:spLocks noGrp="1"/>
          </p:cNvSpPr>
          <p:nvPr>
            <p:ph type="title"/>
          </p:nvPr>
        </p:nvSpPr>
        <p:spPr/>
        <p:txBody>
          <a:bodyPr>
            <a:normAutofit/>
          </a:bodyPr>
          <a:lstStyle/>
          <a:p>
            <a:r>
              <a:rPr lang="en-US" sz="5000" dirty="0"/>
              <a:t>Existing Solutions</a:t>
            </a:r>
          </a:p>
        </p:txBody>
      </p:sp>
      <p:sp>
        <p:nvSpPr>
          <p:cNvPr id="3" name="Text Placeholder 2">
            <a:extLst>
              <a:ext uri="{FF2B5EF4-FFF2-40B4-BE49-F238E27FC236}">
                <a16:creationId xmlns:a16="http://schemas.microsoft.com/office/drawing/2014/main" id="{D7C9F43B-8953-A9FC-95BC-205AFD0A7B34}"/>
              </a:ext>
            </a:extLst>
          </p:cNvPr>
          <p:cNvSpPr>
            <a:spLocks noGrp="1"/>
          </p:cNvSpPr>
          <p:nvPr>
            <p:ph type="body" idx="1"/>
          </p:nvPr>
        </p:nvSpPr>
        <p:spPr>
          <a:xfrm>
            <a:off x="609600" y="1880090"/>
            <a:ext cx="10972800" cy="4977910"/>
          </a:xfrm>
        </p:spPr>
        <p:txBody>
          <a:bodyPr>
            <a:normAutofit/>
          </a:bodyPr>
          <a:lstStyle/>
          <a:p>
            <a:r>
              <a:rPr lang="en-US" sz="4000" dirty="0"/>
              <a:t>Refactoring</a:t>
            </a:r>
          </a:p>
          <a:p>
            <a:endParaRPr lang="en-US" sz="4000" dirty="0"/>
          </a:p>
          <a:p>
            <a:r>
              <a:rPr lang="en-US" sz="4000" dirty="0"/>
              <a:t>Automated Tests</a:t>
            </a:r>
          </a:p>
          <a:p>
            <a:endParaRPr lang="en-US" sz="4000" dirty="0"/>
          </a:p>
          <a:p>
            <a:r>
              <a:rPr lang="en-US" sz="4000" dirty="0"/>
              <a:t>Tools</a:t>
            </a:r>
          </a:p>
          <a:p>
            <a:endParaRPr lang="en-US" sz="4000" dirty="0">
              <a:solidFill>
                <a:schemeClr val="accent2"/>
              </a:solidFill>
            </a:endParaRPr>
          </a:p>
          <a:p>
            <a:r>
              <a:rPr lang="en-US" sz="4000" dirty="0">
                <a:solidFill>
                  <a:schemeClr val="accent2"/>
                </a:solidFill>
              </a:rPr>
              <a:t>System Empathy</a:t>
            </a:r>
          </a:p>
          <a:p>
            <a:endParaRPr lang="en-US" dirty="0"/>
          </a:p>
          <a:p>
            <a:endParaRPr lang="en-US" dirty="0"/>
          </a:p>
          <a:p>
            <a:endParaRPr lang="en-US" dirty="0"/>
          </a:p>
        </p:txBody>
      </p:sp>
      <p:pic>
        <p:nvPicPr>
          <p:cNvPr id="5" name="Picture 4" descr="A picture containing text, sign, vector graphics, clipart&#10;&#10;Description automatically generated">
            <a:extLst>
              <a:ext uri="{FF2B5EF4-FFF2-40B4-BE49-F238E27FC236}">
                <a16:creationId xmlns:a16="http://schemas.microsoft.com/office/drawing/2014/main" id="{F2761D11-64DC-7469-11C9-8817A3EF6713}"/>
              </a:ext>
            </a:extLst>
          </p:cNvPr>
          <p:cNvPicPr>
            <a:picLocks noChangeAspect="1"/>
          </p:cNvPicPr>
          <p:nvPr/>
        </p:nvPicPr>
        <p:blipFill>
          <a:blip r:embed="rId3"/>
          <a:stretch>
            <a:fillRect/>
          </a:stretch>
        </p:blipFill>
        <p:spPr>
          <a:xfrm>
            <a:off x="418011" y="1948542"/>
            <a:ext cx="799011" cy="799011"/>
          </a:xfrm>
          <a:prstGeom prst="rect">
            <a:avLst/>
          </a:prstGeom>
        </p:spPr>
      </p:pic>
      <p:pic>
        <p:nvPicPr>
          <p:cNvPr id="6" name="Picture 5" descr="A picture containing text, sign, vector graphics, clipart&#10;&#10;Description automatically generated">
            <a:extLst>
              <a:ext uri="{FF2B5EF4-FFF2-40B4-BE49-F238E27FC236}">
                <a16:creationId xmlns:a16="http://schemas.microsoft.com/office/drawing/2014/main" id="{6F612D23-F221-6D69-ED12-39A1614D94EE}"/>
              </a:ext>
            </a:extLst>
          </p:cNvPr>
          <p:cNvPicPr>
            <a:picLocks noChangeAspect="1"/>
          </p:cNvPicPr>
          <p:nvPr/>
        </p:nvPicPr>
        <p:blipFill>
          <a:blip r:embed="rId3"/>
          <a:stretch>
            <a:fillRect/>
          </a:stretch>
        </p:blipFill>
        <p:spPr>
          <a:xfrm>
            <a:off x="418011" y="3311437"/>
            <a:ext cx="799011" cy="799011"/>
          </a:xfrm>
          <a:prstGeom prst="rect">
            <a:avLst/>
          </a:prstGeom>
        </p:spPr>
      </p:pic>
      <p:pic>
        <p:nvPicPr>
          <p:cNvPr id="7" name="Picture 6" descr="A picture containing text, sign, vector graphics, clipart&#10;&#10;Description automatically generated">
            <a:extLst>
              <a:ext uri="{FF2B5EF4-FFF2-40B4-BE49-F238E27FC236}">
                <a16:creationId xmlns:a16="http://schemas.microsoft.com/office/drawing/2014/main" id="{42BF08D9-5472-7964-25B7-C0961BB1F586}"/>
              </a:ext>
            </a:extLst>
          </p:cNvPr>
          <p:cNvPicPr>
            <a:picLocks noChangeAspect="1"/>
          </p:cNvPicPr>
          <p:nvPr/>
        </p:nvPicPr>
        <p:blipFill>
          <a:blip r:embed="rId3"/>
          <a:stretch>
            <a:fillRect/>
          </a:stretch>
        </p:blipFill>
        <p:spPr>
          <a:xfrm>
            <a:off x="418010" y="4649297"/>
            <a:ext cx="799011" cy="799011"/>
          </a:xfrm>
          <a:prstGeom prst="rect">
            <a:avLst/>
          </a:prstGeom>
        </p:spPr>
      </p:pic>
      <p:pic>
        <p:nvPicPr>
          <p:cNvPr id="8" name="Picture 7" descr="A picture containing text, sign, vector graphics, clipart&#10;&#10;Description automatically generated">
            <a:extLst>
              <a:ext uri="{FF2B5EF4-FFF2-40B4-BE49-F238E27FC236}">
                <a16:creationId xmlns:a16="http://schemas.microsoft.com/office/drawing/2014/main" id="{6E51E579-63D5-54AD-25C0-9180BEE74D08}"/>
              </a:ext>
            </a:extLst>
          </p:cNvPr>
          <p:cNvPicPr>
            <a:picLocks noChangeAspect="1"/>
          </p:cNvPicPr>
          <p:nvPr/>
        </p:nvPicPr>
        <p:blipFill>
          <a:blip r:embed="rId3"/>
          <a:stretch>
            <a:fillRect/>
          </a:stretch>
        </p:blipFill>
        <p:spPr>
          <a:xfrm>
            <a:off x="418010" y="5987157"/>
            <a:ext cx="799011" cy="799011"/>
          </a:xfrm>
          <a:prstGeom prst="rect">
            <a:avLst/>
          </a:prstGeom>
        </p:spPr>
      </p:pic>
    </p:spTree>
    <p:extLst>
      <p:ext uri="{BB962C8B-B14F-4D97-AF65-F5344CB8AC3E}">
        <p14:creationId xmlns:p14="http://schemas.microsoft.com/office/powerpoint/2010/main" val="240093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person, person, wearing&#10;&#10;Description automatically generated">
            <a:extLst>
              <a:ext uri="{FF2B5EF4-FFF2-40B4-BE49-F238E27FC236}">
                <a16:creationId xmlns:a16="http://schemas.microsoft.com/office/drawing/2014/main" id="{1BBA173C-AF34-BCF2-94A7-3EB0AAB9E1ED}"/>
              </a:ext>
            </a:extLst>
          </p:cNvPr>
          <p:cNvPicPr>
            <a:picLocks noChangeAspect="1"/>
          </p:cNvPicPr>
          <p:nvPr/>
        </p:nvPicPr>
        <p:blipFill>
          <a:blip r:embed="rId3"/>
          <a:stretch>
            <a:fillRect/>
          </a:stretch>
        </p:blipFill>
        <p:spPr>
          <a:xfrm>
            <a:off x="4071937" y="633412"/>
            <a:ext cx="4048125" cy="5591175"/>
          </a:xfrm>
          <a:prstGeom prst="rect">
            <a:avLst/>
          </a:prstGeom>
        </p:spPr>
      </p:pic>
      <p:sp>
        <p:nvSpPr>
          <p:cNvPr id="4" name="TextBox 3">
            <a:extLst>
              <a:ext uri="{FF2B5EF4-FFF2-40B4-BE49-F238E27FC236}">
                <a16:creationId xmlns:a16="http://schemas.microsoft.com/office/drawing/2014/main" id="{4457737D-6691-EF3A-2CE0-3070F1F974D1}"/>
              </a:ext>
            </a:extLst>
          </p:cNvPr>
          <p:cNvSpPr txBox="1"/>
          <p:nvPr/>
        </p:nvSpPr>
        <p:spPr>
          <a:xfrm rot="20769128">
            <a:off x="4537166" y="5642787"/>
            <a:ext cx="3431177" cy="553998"/>
          </a:xfrm>
          <a:prstGeom prst="rect">
            <a:avLst/>
          </a:prstGeom>
          <a:noFill/>
        </p:spPr>
        <p:txBody>
          <a:bodyPr wrap="square" rtlCol="0">
            <a:spAutoFit/>
          </a:bodyPr>
          <a:lstStyle/>
          <a:p>
            <a:pPr algn="ctr"/>
            <a:r>
              <a:rPr lang="en-US" sz="3000" dirty="0">
                <a:latin typeface="Proxima Nova" panose="020B0604020202020204" charset="0"/>
              </a:rPr>
              <a:t>@ArloBelshee</a:t>
            </a:r>
          </a:p>
        </p:txBody>
      </p:sp>
    </p:spTree>
    <p:extLst>
      <p:ext uri="{BB962C8B-B14F-4D97-AF65-F5344CB8AC3E}">
        <p14:creationId xmlns:p14="http://schemas.microsoft.com/office/powerpoint/2010/main" val="947962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1E5ECABB-5C32-925D-42B0-D86DBBE66DCC}"/>
              </a:ext>
            </a:extLst>
          </p:cNvPr>
          <p:cNvPicPr>
            <a:picLocks noChangeAspect="1"/>
          </p:cNvPicPr>
          <p:nvPr/>
        </p:nvPicPr>
        <p:blipFill>
          <a:blip r:embed="rId3"/>
          <a:stretch>
            <a:fillRect/>
          </a:stretch>
        </p:blipFill>
        <p:spPr>
          <a:xfrm>
            <a:off x="1219809" y="553583"/>
            <a:ext cx="9752381" cy="4876190"/>
          </a:xfrm>
          <a:prstGeom prst="rect">
            <a:avLst/>
          </a:prstGeom>
        </p:spPr>
      </p:pic>
    </p:spTree>
    <p:extLst>
      <p:ext uri="{BB962C8B-B14F-4D97-AF65-F5344CB8AC3E}">
        <p14:creationId xmlns:p14="http://schemas.microsoft.com/office/powerpoint/2010/main" val="3273431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AEBACE-139B-46D7-BC5F-8A6E915BE45D}"/>
              </a:ext>
            </a:extLst>
          </p:cNvPr>
          <p:cNvSpPr txBox="1"/>
          <p:nvPr/>
        </p:nvSpPr>
        <p:spPr>
          <a:xfrm>
            <a:off x="365760" y="293494"/>
            <a:ext cx="6096000" cy="6271012"/>
          </a:xfrm>
          <a:prstGeom prst="rect">
            <a:avLst/>
          </a:prstGeom>
          <a:noFill/>
          <a:ln w="57150">
            <a:solidFill>
              <a:schemeClr val="accent1"/>
            </a:solidFill>
          </a:ln>
        </p:spPr>
        <p:txBody>
          <a:bodyPr wrap="square">
            <a:spAutoFit/>
          </a:bodyPr>
          <a:lstStyle/>
          <a:p>
            <a:pPr marL="0" marR="0">
              <a:spcBef>
                <a:spcPts val="0"/>
              </a:spcBef>
              <a:spcAft>
                <a:spcPts val="0"/>
              </a:spcAft>
            </a:pPr>
            <a:r>
              <a:rPr lang="en-US" sz="3600" kern="1400" spc="-50" dirty="0">
                <a:effectLst/>
                <a:latin typeface="Calibri Light" panose="020F0302020204030204" pitchFamily="34" charset="0"/>
                <a:ea typeface="Times New Roman" panose="02020603050405020304" pitchFamily="18" charset="0"/>
                <a:cs typeface="Times New Roman" panose="02020603050405020304" pitchFamily="18" charset="0"/>
              </a:rPr>
              <a:t>The Contract</a:t>
            </a:r>
          </a:p>
          <a:p>
            <a:pPr marL="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We all want to work together with clients to help them learn the X set of skills.</a:t>
            </a:r>
          </a:p>
          <a:p>
            <a:pPr marL="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customer has too many employees for us to teach them all at once, so we will break them into groups. Similarly, the curriculum breaks the total set of knowledge and skills into several chunks that can be learned separately. When we interact with a customer, we will help them develop a strategy for dividing their employees into learning groups and providing separate pieces of the content and all related instruction and support for that content to each group. We agree to share all money equally between the partners involved in the interaction. We will define the overall strategy for spreading the skills across the client based on the customer’s measures of success, which the person signing the contract will determine with the company and then tell to everyone else involved. The skills and ways of learning them are valuable IP, and the curriculum is owned by the people that created it. No one else can teach these skills except as specified in this agreement. The person doing the measuring will also make sure that we record those measures and report them to the right stakeholders, though the person signing the contract will manage the relationship and ensure stakeholders are happy and that the roadmap is followed. Each time we help a single set of employees learn a particular set of skills, we will be able to assess that those skills have been learned, that they are being applied on real work, and the business impacts of that application (in terms of the measures agreed to for the total interaction between the customer and the person who signed the contract), and it is the responsibility of the person who created the curriculum to define the assessment, and the person who teaches it to run the assessment and share the data.</a:t>
            </a:r>
          </a:p>
        </p:txBody>
      </p:sp>
      <p:sp>
        <p:nvSpPr>
          <p:cNvPr id="5" name="TextBox 4">
            <a:extLst>
              <a:ext uri="{FF2B5EF4-FFF2-40B4-BE49-F238E27FC236}">
                <a16:creationId xmlns:a16="http://schemas.microsoft.com/office/drawing/2014/main" id="{D9EACA5A-2D36-2FE1-475D-1243BDF0E736}"/>
              </a:ext>
            </a:extLst>
          </p:cNvPr>
          <p:cNvSpPr txBox="1"/>
          <p:nvPr/>
        </p:nvSpPr>
        <p:spPr>
          <a:xfrm>
            <a:off x="7384868" y="1609784"/>
            <a:ext cx="3857897" cy="3785652"/>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Proxima Nova" panose="020B0604020202020204" charset="0"/>
              </a:rPr>
              <a:t>Too much unknown</a:t>
            </a:r>
            <a:br>
              <a:rPr lang="en-US" sz="2000" b="0" i="0" u="none" strike="noStrike" dirty="0">
                <a:solidFill>
                  <a:srgbClr val="000000"/>
                </a:solidFill>
                <a:effectLst/>
                <a:latin typeface="Proxima Nova" panose="020B0604020202020204" charset="0"/>
              </a:rPr>
            </a:br>
            <a:endParaRPr lang="en-US" sz="2000" b="0" i="0" u="none" strike="noStrike" dirty="0">
              <a:solidFill>
                <a:srgbClr val="000000"/>
              </a:solidFill>
              <a:effectLst/>
              <a:latin typeface="Proxima Nova" panose="020B0604020202020204" charset="0"/>
            </a:endParaRPr>
          </a:p>
          <a:p>
            <a:pPr marL="342900" indent="-3429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Proxima Nova" panose="020B0604020202020204" charset="0"/>
              </a:rPr>
              <a:t>So much reading time to understand intent</a:t>
            </a:r>
            <a:br>
              <a:rPr lang="en-US" sz="2000" b="0" i="0" u="none" strike="noStrike" dirty="0">
                <a:solidFill>
                  <a:srgbClr val="000000"/>
                </a:solidFill>
                <a:effectLst/>
                <a:latin typeface="Proxima Nova" panose="020B0604020202020204" charset="0"/>
              </a:rPr>
            </a:br>
            <a:endParaRPr lang="en-US" sz="2000" b="0" i="0" u="none" strike="noStrike" dirty="0">
              <a:solidFill>
                <a:srgbClr val="000000"/>
              </a:solidFill>
              <a:effectLst/>
              <a:latin typeface="Proxima Nova" panose="020B0604020202020204" charset="0"/>
            </a:endParaRPr>
          </a:p>
          <a:p>
            <a:pPr marL="342900" indent="-3429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Proxima Nova" panose="020B0604020202020204" charset="0"/>
              </a:rPr>
              <a:t>Misunderstanding intent</a:t>
            </a:r>
            <a:br>
              <a:rPr lang="en-US" sz="2000" b="0" i="0" u="none" strike="noStrike" dirty="0">
                <a:solidFill>
                  <a:srgbClr val="000000"/>
                </a:solidFill>
                <a:effectLst/>
                <a:latin typeface="Proxima Nova" panose="020B0604020202020204" charset="0"/>
              </a:rPr>
            </a:br>
            <a:endParaRPr lang="en-US" sz="2000" b="0" i="0" u="none" strike="noStrike" dirty="0">
              <a:solidFill>
                <a:srgbClr val="000000"/>
              </a:solidFill>
              <a:effectLst/>
              <a:latin typeface="Proxima Nova" panose="020B0604020202020204" charset="0"/>
            </a:endParaRPr>
          </a:p>
          <a:p>
            <a:pPr marL="342900" indent="-3429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Proxima Nova" panose="020B0604020202020204" charset="0"/>
              </a:rPr>
              <a:t>Changing one thing but not seeing another thing</a:t>
            </a:r>
            <a:br>
              <a:rPr lang="en-US" sz="2000" b="0" i="0" u="none" strike="noStrike" dirty="0">
                <a:solidFill>
                  <a:srgbClr val="000000"/>
                </a:solidFill>
                <a:effectLst/>
                <a:latin typeface="Proxima Nova" panose="020B0604020202020204" charset="0"/>
              </a:rPr>
            </a:br>
            <a:endParaRPr lang="en-US" sz="2000" b="0" i="0" u="none" strike="noStrike" dirty="0">
              <a:solidFill>
                <a:srgbClr val="000000"/>
              </a:solidFill>
              <a:effectLst/>
              <a:latin typeface="Proxima Nova" panose="020B0604020202020204" charset="0"/>
            </a:endParaRPr>
          </a:p>
          <a:p>
            <a:pPr marL="342900" indent="-3429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Proxima Nova" panose="020B0604020202020204" charset="0"/>
              </a:rPr>
              <a:t>Changing more than you intended</a:t>
            </a:r>
          </a:p>
        </p:txBody>
      </p:sp>
    </p:spTree>
    <p:extLst>
      <p:ext uri="{BB962C8B-B14F-4D97-AF65-F5344CB8AC3E}">
        <p14:creationId xmlns:p14="http://schemas.microsoft.com/office/powerpoint/2010/main" val="10008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75F6-0F62-458C-9CB0-06B38679E9C0}"/>
              </a:ext>
            </a:extLst>
          </p:cNvPr>
          <p:cNvSpPr>
            <a:spLocks noGrp="1"/>
          </p:cNvSpPr>
          <p:nvPr>
            <p:ph type="title"/>
          </p:nvPr>
        </p:nvSpPr>
        <p:spPr>
          <a:xfrm>
            <a:off x="609600" y="569170"/>
            <a:ext cx="4162425" cy="620486"/>
          </a:xfrm>
        </p:spPr>
        <p:txBody>
          <a:bodyPr/>
          <a:lstStyle/>
          <a:p>
            <a:r>
              <a:rPr lang="en-US" dirty="0"/>
              <a:t>Missing Names</a:t>
            </a:r>
          </a:p>
        </p:txBody>
      </p:sp>
      <p:sp>
        <p:nvSpPr>
          <p:cNvPr id="3" name="Content Placeholder 2">
            <a:extLst>
              <a:ext uri="{FF2B5EF4-FFF2-40B4-BE49-F238E27FC236}">
                <a16:creationId xmlns:a16="http://schemas.microsoft.com/office/drawing/2014/main" id="{28607664-84A3-44E3-9D0B-D5C3F270EDB4}"/>
              </a:ext>
            </a:extLst>
          </p:cNvPr>
          <p:cNvSpPr>
            <a:spLocks noGrp="1"/>
          </p:cNvSpPr>
          <p:nvPr>
            <p:ph idx="1"/>
          </p:nvPr>
        </p:nvSpPr>
        <p:spPr/>
        <p:txBody>
          <a:bodyPr>
            <a:normAutofit fontScale="32500" lnSpcReduction="20000"/>
          </a:bodyPr>
          <a:lstStyle/>
          <a:p>
            <a:pPr marL="0" indent="0">
              <a:buNone/>
            </a:pPr>
            <a:r>
              <a:rPr lang="en-US" dirty="0"/>
              <a:t>Consultant hereby irrevocably transfers and assigns to Company any and all of its right, title, and interest in and to 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 including, but not limited to, any copyrights, patent rights, trade secrets and trademarks. 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 will be the sole and exclusive property of Company, and Company shall have the sole right to determine the treatment of any 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 including the right to keep them as trade secrets, to file and execute patent applications on them, to use and disclose them without prior patent application, to file registrations for copyright or trademark on them in its own name, or to follow any other procedure that Company deems appropriate.</a:t>
            </a:r>
          </a:p>
          <a:p>
            <a:pPr marL="0" indent="0">
              <a:buNone/>
            </a:pPr>
            <a:r>
              <a:rPr lang="en-US" dirty="0"/>
              <a:t>Consultant agrees: (a) to disclose promptly in writing to Company all </a:t>
            </a:r>
            <a:r>
              <a:rPr lang="en-US" dirty="0" err="1"/>
              <a:t>all</a:t>
            </a:r>
            <a:r>
              <a:rPr lang="en-US" dirty="0"/>
              <a:t>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or relate to the Services; (b) to cooperate with and assist Company to apply for, and to execute any applications and/or assignments reasonably necessary to obtain, any patent, copyright, trademark or other statutory protection for 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or relate to the Services in Company' name as Company deems appropriate; and (c) to otherwise treat all </a:t>
            </a:r>
            <a:r>
              <a:rPr lang="en-US" dirty="0" err="1"/>
              <a:t>all</a:t>
            </a:r>
            <a:r>
              <a:rPr lang="en-US" dirty="0"/>
              <a:t>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or relate to the Services as Confidential Information, as defined below. These obligations to disclose, assist and assign  the termination of this Agreement.</a:t>
            </a:r>
          </a:p>
        </p:txBody>
      </p:sp>
      <p:pic>
        <p:nvPicPr>
          <p:cNvPr id="6" name="Picture 5" descr="Diagram&#10;&#10;Description automatically generated">
            <a:extLst>
              <a:ext uri="{FF2B5EF4-FFF2-40B4-BE49-F238E27FC236}">
                <a16:creationId xmlns:a16="http://schemas.microsoft.com/office/drawing/2014/main" id="{6AAD400F-9F8F-4C6D-AFF1-921EA8F4A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39" y="1200542"/>
            <a:ext cx="2719096" cy="5438192"/>
          </a:xfrm>
          <a:prstGeom prst="rect">
            <a:avLst/>
          </a:prstGeom>
        </p:spPr>
      </p:pic>
      <p:sp>
        <p:nvSpPr>
          <p:cNvPr id="4" name="Rectangle 3">
            <a:extLst>
              <a:ext uri="{FF2B5EF4-FFF2-40B4-BE49-F238E27FC236}">
                <a16:creationId xmlns:a16="http://schemas.microsoft.com/office/drawing/2014/main" id="{7CB29A6F-8AA0-4BB9-C417-3E91A9084C2A}"/>
              </a:ext>
            </a:extLst>
          </p:cNvPr>
          <p:cNvSpPr/>
          <p:nvPr/>
        </p:nvSpPr>
        <p:spPr>
          <a:xfrm>
            <a:off x="970059" y="3063441"/>
            <a:ext cx="3069204" cy="79513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1"/>
                </a:solidFill>
              </a:ln>
            </a:endParaRPr>
          </a:p>
        </p:txBody>
      </p:sp>
    </p:spTree>
    <p:extLst>
      <p:ext uri="{BB962C8B-B14F-4D97-AF65-F5344CB8AC3E}">
        <p14:creationId xmlns:p14="http://schemas.microsoft.com/office/powerpoint/2010/main" val="188077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r code&#10;&#10;Description automatically generated">
            <a:extLst>
              <a:ext uri="{FF2B5EF4-FFF2-40B4-BE49-F238E27FC236}">
                <a16:creationId xmlns:a16="http://schemas.microsoft.com/office/drawing/2014/main" id="{10A61EA4-C650-3E1C-E23A-CDF6A34AE2D3}"/>
              </a:ext>
            </a:extLst>
          </p:cNvPr>
          <p:cNvPicPr>
            <a:picLocks noChangeAspect="1"/>
          </p:cNvPicPr>
          <p:nvPr/>
        </p:nvPicPr>
        <p:blipFill>
          <a:blip r:embed="rId3"/>
          <a:stretch>
            <a:fillRect/>
          </a:stretch>
        </p:blipFill>
        <p:spPr>
          <a:xfrm>
            <a:off x="3627451" y="960451"/>
            <a:ext cx="4937097" cy="4937097"/>
          </a:xfrm>
          <a:prstGeom prst="rect">
            <a:avLst/>
          </a:prstGeom>
        </p:spPr>
      </p:pic>
    </p:spTree>
    <p:extLst>
      <p:ext uri="{BB962C8B-B14F-4D97-AF65-F5344CB8AC3E}">
        <p14:creationId xmlns:p14="http://schemas.microsoft.com/office/powerpoint/2010/main" val="1805135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55E01F-F39A-DBD9-2CF9-D8A6206DE9A9}"/>
              </a:ext>
            </a:extLst>
          </p:cNvPr>
          <p:cNvSpPr>
            <a:spLocks noGrp="1"/>
          </p:cNvSpPr>
          <p:nvPr>
            <p:ph type="title"/>
          </p:nvPr>
        </p:nvSpPr>
        <p:spPr>
          <a:xfrm>
            <a:off x="609599" y="292359"/>
            <a:ext cx="10972799" cy="1081088"/>
          </a:xfrm>
        </p:spPr>
        <p:txBody>
          <a:bodyPr>
            <a:normAutofit fontScale="90000"/>
          </a:bodyPr>
          <a:lstStyle/>
          <a:p>
            <a:r>
              <a:rPr lang="en-US" dirty="0"/>
              <a:t>Identifying Obvious Nonsense – Extract Definition</a:t>
            </a:r>
          </a:p>
        </p:txBody>
      </p:sp>
      <p:sp>
        <p:nvSpPr>
          <p:cNvPr id="9" name="Text Placeholder 8">
            <a:extLst>
              <a:ext uri="{FF2B5EF4-FFF2-40B4-BE49-F238E27FC236}">
                <a16:creationId xmlns:a16="http://schemas.microsoft.com/office/drawing/2014/main" id="{F64BD98A-BE68-1F9E-8B23-F45EB9E0AC10}"/>
              </a:ext>
            </a:extLst>
          </p:cNvPr>
          <p:cNvSpPr>
            <a:spLocks noGrp="1"/>
          </p:cNvSpPr>
          <p:nvPr>
            <p:ph type="body" idx="1"/>
          </p:nvPr>
        </p:nvSpPr>
        <p:spPr>
          <a:xfrm>
            <a:off x="609601" y="1195969"/>
            <a:ext cx="5183188" cy="823912"/>
          </a:xfrm>
        </p:spPr>
        <p:txBody>
          <a:bodyPr/>
          <a:lstStyle/>
          <a:p>
            <a:r>
              <a:rPr lang="en-US" dirty="0"/>
              <a:t>Before</a:t>
            </a:r>
          </a:p>
        </p:txBody>
      </p:sp>
      <p:sp>
        <p:nvSpPr>
          <p:cNvPr id="10" name="Content Placeholder 9">
            <a:extLst>
              <a:ext uri="{FF2B5EF4-FFF2-40B4-BE49-F238E27FC236}">
                <a16:creationId xmlns:a16="http://schemas.microsoft.com/office/drawing/2014/main" id="{714AE3EC-E3BD-DC8F-93CE-9541B90603F5}"/>
              </a:ext>
            </a:extLst>
          </p:cNvPr>
          <p:cNvSpPr>
            <a:spLocks noGrp="1"/>
          </p:cNvSpPr>
          <p:nvPr>
            <p:ph sz="half" idx="2"/>
          </p:nvPr>
        </p:nvSpPr>
        <p:spPr>
          <a:xfrm>
            <a:off x="609600" y="2019881"/>
            <a:ext cx="5183188" cy="3923719"/>
          </a:xfrm>
        </p:spPr>
        <p:txBody>
          <a:bodyPr>
            <a:normAutofit fontScale="47500" lnSpcReduction="20000"/>
          </a:bodyPr>
          <a:lstStyle/>
          <a:p>
            <a:pPr marL="0" indent="0">
              <a:buNone/>
            </a:pPr>
            <a:r>
              <a:rPr lang="en-US" dirty="0"/>
              <a:t>Consultant hereby irrevocably transfers and assigns to Company any and all of its right, title, and interest in and to </a:t>
            </a:r>
            <a:r>
              <a:rPr lang="en-US" dirty="0">
                <a:highlight>
                  <a:srgbClr val="00FFFF"/>
                </a:highlight>
              </a:rPr>
              <a:t>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a:t>
            </a:r>
            <a:r>
              <a:rPr lang="en-US" dirty="0"/>
              <a:t>, including, but not limited to</a:t>
            </a:r>
            <a:r>
              <a:rPr lang="en-US" dirty="0">
                <a:highlight>
                  <a:srgbClr val="00FFFF"/>
                </a:highlight>
              </a:rPr>
              <a:t>,</a:t>
            </a:r>
            <a:r>
              <a:rPr lang="en-US" dirty="0"/>
              <a:t> any copyrights, patent rights, trade secrets and trademarks. </a:t>
            </a:r>
            <a:r>
              <a:rPr lang="en-US" dirty="0">
                <a:highlight>
                  <a:srgbClr val="00FFFF"/>
                </a:highlight>
              </a:rPr>
              <a:t>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 </a:t>
            </a:r>
            <a:r>
              <a:rPr lang="en-US" dirty="0"/>
              <a:t>will be the sole and exclusive property of Company, and Company shall have the sole right to determine the treatment of </a:t>
            </a:r>
            <a:r>
              <a:rPr lang="en-US" dirty="0">
                <a:highlight>
                  <a:srgbClr val="00FFFF"/>
                </a:highlight>
              </a:rPr>
              <a:t>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a:t>
            </a:r>
            <a:r>
              <a:rPr lang="en-US" dirty="0"/>
              <a:t>, including the right to keep them as trade secrets, to file and execute patent applications on them, to use and disclose them without prior patent application, to file registrations for copyright or trademark on them in its own name, or to follow any other procedure that Company deems appropriate.</a:t>
            </a:r>
          </a:p>
          <a:p>
            <a:pPr marL="0" indent="0">
              <a:buNone/>
            </a:pPr>
            <a:endParaRPr lang="en-US" dirty="0"/>
          </a:p>
          <a:p>
            <a:pPr marL="0" indent="0">
              <a:buNone/>
            </a:pPr>
            <a:r>
              <a:rPr lang="en-US" dirty="0"/>
              <a:t>[more…]</a:t>
            </a:r>
          </a:p>
        </p:txBody>
      </p:sp>
      <p:sp>
        <p:nvSpPr>
          <p:cNvPr id="11" name="Text Placeholder 10">
            <a:extLst>
              <a:ext uri="{FF2B5EF4-FFF2-40B4-BE49-F238E27FC236}">
                <a16:creationId xmlns:a16="http://schemas.microsoft.com/office/drawing/2014/main" id="{6DF71D78-31B0-F461-21D5-B4415FA59FDE}"/>
              </a:ext>
            </a:extLst>
          </p:cNvPr>
          <p:cNvSpPr>
            <a:spLocks noGrp="1"/>
          </p:cNvSpPr>
          <p:nvPr>
            <p:ph type="body" sz="quarter" idx="3"/>
          </p:nvPr>
        </p:nvSpPr>
        <p:spPr>
          <a:xfrm>
            <a:off x="6399212" y="1195969"/>
            <a:ext cx="5183186" cy="823912"/>
          </a:xfrm>
        </p:spPr>
        <p:txBody>
          <a:bodyPr/>
          <a:lstStyle/>
          <a:p>
            <a:r>
              <a:rPr lang="en-US" dirty="0"/>
              <a:t>After</a:t>
            </a:r>
          </a:p>
        </p:txBody>
      </p:sp>
      <p:sp>
        <p:nvSpPr>
          <p:cNvPr id="12" name="Content Placeholder 11">
            <a:extLst>
              <a:ext uri="{FF2B5EF4-FFF2-40B4-BE49-F238E27FC236}">
                <a16:creationId xmlns:a16="http://schemas.microsoft.com/office/drawing/2014/main" id="{066D9F41-0208-CCB3-ECC2-518856AAC9A9}"/>
              </a:ext>
            </a:extLst>
          </p:cNvPr>
          <p:cNvSpPr>
            <a:spLocks noGrp="1"/>
          </p:cNvSpPr>
          <p:nvPr>
            <p:ph sz="quarter" idx="4"/>
          </p:nvPr>
        </p:nvSpPr>
        <p:spPr>
          <a:xfrm>
            <a:off x="6399212" y="2019881"/>
            <a:ext cx="5183186" cy="3923719"/>
          </a:xfrm>
        </p:spPr>
        <p:txBody>
          <a:bodyPr>
            <a:normAutofit fontScale="47500" lnSpcReduction="20000"/>
          </a:bodyPr>
          <a:lstStyle/>
          <a:p>
            <a:pPr marL="0" indent="0">
              <a:buNone/>
            </a:pPr>
            <a:r>
              <a:rPr lang="en-US" dirty="0"/>
              <a:t>Consultant hereby irrevocably transfers and assigns to Company any and all of its right, title, and interest in and to </a:t>
            </a:r>
            <a:r>
              <a:rPr lang="en-US" b="1" dirty="0">
                <a:highlight>
                  <a:srgbClr val="00FFFF"/>
                </a:highlight>
              </a:rPr>
              <a:t>Applesauce</a:t>
            </a:r>
            <a:r>
              <a:rPr lang="en-US" dirty="0"/>
              <a:t>, including, but not limited to, any copyrights, patent rights, trade secrets and trademarks to Company. </a:t>
            </a:r>
            <a:r>
              <a:rPr lang="en-US" b="1" dirty="0">
                <a:highlight>
                  <a:srgbClr val="00FFFF"/>
                </a:highlight>
              </a:rPr>
              <a:t>Applesauce</a:t>
            </a:r>
            <a:r>
              <a:rPr lang="en-US" dirty="0"/>
              <a:t> will be the sole and exclusive property of Company, and Company shall have the sole right to determine the treatment of </a:t>
            </a:r>
            <a:r>
              <a:rPr lang="en-US" b="1" dirty="0">
                <a:highlight>
                  <a:srgbClr val="00FFFF"/>
                </a:highlight>
              </a:rPr>
              <a:t>Applesauce</a:t>
            </a:r>
            <a:r>
              <a:rPr lang="en-US" dirty="0"/>
              <a:t>, including the right to keep them as trade secrets, to file and execute patent applications on them, to use and disclose them without prior patent application, to file registrations for copyright or trademark on them in its own name, or to follow any other procedure that Company deems appropriate.</a:t>
            </a:r>
          </a:p>
          <a:p>
            <a:pPr marL="0" indent="0">
              <a:buNone/>
            </a:pPr>
            <a:r>
              <a:rPr lang="en-US" dirty="0"/>
              <a:t>[more…]</a:t>
            </a:r>
          </a:p>
          <a:p>
            <a:pPr marL="0" indent="0">
              <a:buNone/>
            </a:pPr>
            <a:endParaRPr lang="en-US" dirty="0"/>
          </a:p>
          <a:p>
            <a:pPr marL="0" indent="0">
              <a:buNone/>
            </a:pPr>
            <a:r>
              <a:rPr lang="en-US" dirty="0"/>
              <a:t>Definitions:</a:t>
            </a:r>
          </a:p>
          <a:p>
            <a:pPr marL="0" indent="0">
              <a:buNone/>
            </a:pPr>
            <a:r>
              <a:rPr lang="en-US" dirty="0">
                <a:highlight>
                  <a:srgbClr val="00FFFF"/>
                </a:highlight>
              </a:rPr>
              <a:t>“</a:t>
            </a:r>
            <a:r>
              <a:rPr lang="en-US" b="1" dirty="0">
                <a:highlight>
                  <a:srgbClr val="00FFFF"/>
                </a:highlight>
              </a:rPr>
              <a:t>Applesauce</a:t>
            </a:r>
            <a:r>
              <a:rPr lang="en-US" dirty="0">
                <a:highlight>
                  <a:srgbClr val="00FFFF"/>
                </a:highlight>
              </a:rPr>
              <a:t>” means 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a:t>
            </a:r>
          </a:p>
        </p:txBody>
      </p:sp>
    </p:spTree>
    <p:extLst>
      <p:ext uri="{BB962C8B-B14F-4D97-AF65-F5344CB8AC3E}">
        <p14:creationId xmlns:p14="http://schemas.microsoft.com/office/powerpoint/2010/main" val="130721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55E01F-F39A-DBD9-2CF9-D8A6206DE9A9}"/>
              </a:ext>
            </a:extLst>
          </p:cNvPr>
          <p:cNvSpPr>
            <a:spLocks noGrp="1"/>
          </p:cNvSpPr>
          <p:nvPr>
            <p:ph type="title"/>
          </p:nvPr>
        </p:nvSpPr>
        <p:spPr>
          <a:xfrm>
            <a:off x="609599" y="292359"/>
            <a:ext cx="10972799" cy="1081088"/>
          </a:xfrm>
        </p:spPr>
        <p:txBody>
          <a:bodyPr>
            <a:normAutofit fontScale="90000"/>
          </a:bodyPr>
          <a:lstStyle/>
          <a:p>
            <a:r>
              <a:rPr lang="en-US" dirty="0"/>
              <a:t>Identifying Obvious Nonsense – Extract Definition</a:t>
            </a:r>
          </a:p>
        </p:txBody>
      </p:sp>
      <p:sp>
        <p:nvSpPr>
          <p:cNvPr id="9" name="Text Placeholder 8">
            <a:extLst>
              <a:ext uri="{FF2B5EF4-FFF2-40B4-BE49-F238E27FC236}">
                <a16:creationId xmlns:a16="http://schemas.microsoft.com/office/drawing/2014/main" id="{F64BD98A-BE68-1F9E-8B23-F45EB9E0AC10}"/>
              </a:ext>
            </a:extLst>
          </p:cNvPr>
          <p:cNvSpPr>
            <a:spLocks noGrp="1"/>
          </p:cNvSpPr>
          <p:nvPr>
            <p:ph type="body" idx="1"/>
          </p:nvPr>
        </p:nvSpPr>
        <p:spPr>
          <a:xfrm>
            <a:off x="609601" y="1195969"/>
            <a:ext cx="5183188" cy="823912"/>
          </a:xfrm>
        </p:spPr>
        <p:txBody>
          <a:bodyPr/>
          <a:lstStyle/>
          <a:p>
            <a:r>
              <a:rPr lang="en-US" dirty="0"/>
              <a:t>Before</a:t>
            </a:r>
          </a:p>
        </p:txBody>
      </p:sp>
      <p:sp>
        <p:nvSpPr>
          <p:cNvPr id="10" name="Content Placeholder 9">
            <a:extLst>
              <a:ext uri="{FF2B5EF4-FFF2-40B4-BE49-F238E27FC236}">
                <a16:creationId xmlns:a16="http://schemas.microsoft.com/office/drawing/2014/main" id="{714AE3EC-E3BD-DC8F-93CE-9541B90603F5}"/>
              </a:ext>
            </a:extLst>
          </p:cNvPr>
          <p:cNvSpPr>
            <a:spLocks noGrp="1"/>
          </p:cNvSpPr>
          <p:nvPr>
            <p:ph sz="half" idx="2"/>
          </p:nvPr>
        </p:nvSpPr>
        <p:spPr>
          <a:xfrm>
            <a:off x="609600" y="2019881"/>
            <a:ext cx="5183188" cy="3923719"/>
          </a:xfrm>
        </p:spPr>
        <p:txBody>
          <a:bodyPr>
            <a:normAutofit fontScale="92500" lnSpcReduction="20000"/>
          </a:bodyPr>
          <a:lstStyle/>
          <a:p>
            <a:pPr marL="0" indent="0">
              <a:buNone/>
            </a:pPr>
            <a:r>
              <a:rPr lang="en-US" dirty="0"/>
              <a:t>Definitions:</a:t>
            </a:r>
          </a:p>
          <a:p>
            <a:pPr marL="0" indent="0">
              <a:buNone/>
            </a:pPr>
            <a:r>
              <a:rPr lang="en-US" dirty="0">
                <a:highlight>
                  <a:srgbClr val="00FFFF"/>
                </a:highlight>
              </a:rPr>
              <a:t>“</a:t>
            </a:r>
            <a:r>
              <a:rPr lang="en-US" b="1" dirty="0">
                <a:highlight>
                  <a:srgbClr val="00FFFF"/>
                </a:highlight>
              </a:rPr>
              <a:t>Applesauce</a:t>
            </a:r>
            <a:r>
              <a:rPr lang="en-US" dirty="0">
                <a:highlight>
                  <a:srgbClr val="00FFFF"/>
                </a:highlight>
              </a:rPr>
              <a:t>” means all </a:t>
            </a:r>
            <a:r>
              <a:rPr lang="en-US" dirty="0">
                <a:highlight>
                  <a:srgbClr val="00FF00"/>
                </a:highlight>
              </a:rPr>
              <a:t>designs, discoveries, inventions, products, computer programs, procedures, business plans, revenue models, customer lists, marketing approaches or any similar business information, improvements, developments, drawings, notes, documents, information and materials </a:t>
            </a:r>
            <a:r>
              <a:rPr lang="en-US" dirty="0">
                <a:highlight>
                  <a:srgbClr val="00FFFF"/>
                </a:highlight>
              </a:rPr>
              <a:t>made, conceived or developed by Consultant alone or with others which result from, relate to, or are used while providing the Services.</a:t>
            </a:r>
          </a:p>
          <a:p>
            <a:pPr marL="0" indent="0">
              <a:buNone/>
            </a:pPr>
            <a:endParaRPr lang="en-US" dirty="0"/>
          </a:p>
        </p:txBody>
      </p:sp>
      <p:sp>
        <p:nvSpPr>
          <p:cNvPr id="11" name="Text Placeholder 10">
            <a:extLst>
              <a:ext uri="{FF2B5EF4-FFF2-40B4-BE49-F238E27FC236}">
                <a16:creationId xmlns:a16="http://schemas.microsoft.com/office/drawing/2014/main" id="{6DF71D78-31B0-F461-21D5-B4415FA59FDE}"/>
              </a:ext>
            </a:extLst>
          </p:cNvPr>
          <p:cNvSpPr>
            <a:spLocks noGrp="1"/>
          </p:cNvSpPr>
          <p:nvPr>
            <p:ph type="body" sz="quarter" idx="3"/>
          </p:nvPr>
        </p:nvSpPr>
        <p:spPr>
          <a:xfrm>
            <a:off x="6399212" y="1195969"/>
            <a:ext cx="5183186" cy="823912"/>
          </a:xfrm>
        </p:spPr>
        <p:txBody>
          <a:bodyPr/>
          <a:lstStyle/>
          <a:p>
            <a:r>
              <a:rPr lang="en-US" dirty="0"/>
              <a:t>After</a:t>
            </a:r>
          </a:p>
        </p:txBody>
      </p:sp>
      <p:sp>
        <p:nvSpPr>
          <p:cNvPr id="12" name="Content Placeholder 11">
            <a:extLst>
              <a:ext uri="{FF2B5EF4-FFF2-40B4-BE49-F238E27FC236}">
                <a16:creationId xmlns:a16="http://schemas.microsoft.com/office/drawing/2014/main" id="{066D9F41-0208-CCB3-ECC2-518856AAC9A9}"/>
              </a:ext>
            </a:extLst>
          </p:cNvPr>
          <p:cNvSpPr>
            <a:spLocks noGrp="1"/>
          </p:cNvSpPr>
          <p:nvPr>
            <p:ph sz="quarter" idx="4"/>
          </p:nvPr>
        </p:nvSpPr>
        <p:spPr>
          <a:xfrm>
            <a:off x="6399212" y="2019881"/>
            <a:ext cx="5183186" cy="3923719"/>
          </a:xfrm>
        </p:spPr>
        <p:txBody>
          <a:bodyPr>
            <a:normAutofit fontScale="92500" lnSpcReduction="20000"/>
          </a:bodyPr>
          <a:lstStyle/>
          <a:p>
            <a:pPr marL="0" indent="0">
              <a:buNone/>
            </a:pPr>
            <a:r>
              <a:rPr lang="en-US" dirty="0"/>
              <a:t>Definitions:</a:t>
            </a:r>
          </a:p>
          <a:p>
            <a:pPr marL="0" indent="0">
              <a:buNone/>
            </a:pPr>
            <a:r>
              <a:rPr lang="en-US" dirty="0">
                <a:highlight>
                  <a:srgbClr val="00FFFF"/>
                </a:highlight>
              </a:rPr>
              <a:t>“</a:t>
            </a:r>
            <a:r>
              <a:rPr lang="en-US" b="1" dirty="0">
                <a:highlight>
                  <a:srgbClr val="00FFFF"/>
                </a:highlight>
              </a:rPr>
              <a:t>Applesauce</a:t>
            </a:r>
            <a:r>
              <a:rPr lang="en-US" dirty="0">
                <a:highlight>
                  <a:srgbClr val="00FFFF"/>
                </a:highlight>
              </a:rPr>
              <a:t>” means all </a:t>
            </a:r>
            <a:r>
              <a:rPr lang="en-US" b="1" dirty="0">
                <a:highlight>
                  <a:srgbClr val="00FF00"/>
                </a:highlight>
              </a:rPr>
              <a:t>Dinguses</a:t>
            </a:r>
            <a:r>
              <a:rPr lang="en-US" dirty="0">
                <a:highlight>
                  <a:srgbClr val="00FF00"/>
                </a:highlight>
              </a:rPr>
              <a:t> </a:t>
            </a:r>
            <a:r>
              <a:rPr lang="en-US" dirty="0">
                <a:highlight>
                  <a:srgbClr val="00FFFF"/>
                </a:highlight>
              </a:rPr>
              <a:t>made, conceived or developed by Consultant alone or with others which result from, relate to, or are used while providing the Services.</a:t>
            </a:r>
          </a:p>
          <a:p>
            <a:pPr marL="0" indent="0">
              <a:buNone/>
            </a:pPr>
            <a:r>
              <a:rPr lang="en-US" dirty="0">
                <a:highlight>
                  <a:srgbClr val="00FF00"/>
                </a:highlight>
              </a:rPr>
              <a:t>“</a:t>
            </a:r>
            <a:r>
              <a:rPr lang="en-US" b="1" dirty="0" err="1">
                <a:highlight>
                  <a:srgbClr val="00FF00"/>
                </a:highlight>
              </a:rPr>
              <a:t>Dunguses</a:t>
            </a:r>
            <a:r>
              <a:rPr lang="en-US" dirty="0">
                <a:highlight>
                  <a:srgbClr val="00FF00"/>
                </a:highlight>
              </a:rPr>
              <a:t>” means designs, discoveries, inventions, products, computer programs, procedures, business plans, revenue models, customer lists, marketing approaches or any similar business information, improvements, developments, drawings, notes, documents, information and materials.</a:t>
            </a:r>
          </a:p>
          <a:p>
            <a:pPr marL="0" indent="0">
              <a:buNone/>
            </a:pPr>
            <a:endParaRPr lang="en-US" dirty="0">
              <a:highlight>
                <a:srgbClr val="00FFFF"/>
              </a:highlight>
            </a:endParaRP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8635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75F6-0F62-458C-9CB0-06B38679E9C0}"/>
              </a:ext>
            </a:extLst>
          </p:cNvPr>
          <p:cNvSpPr>
            <a:spLocks noGrp="1"/>
          </p:cNvSpPr>
          <p:nvPr>
            <p:ph type="title"/>
          </p:nvPr>
        </p:nvSpPr>
        <p:spPr>
          <a:xfrm>
            <a:off x="609600" y="569170"/>
            <a:ext cx="4162425" cy="620486"/>
          </a:xfrm>
        </p:spPr>
        <p:txBody>
          <a:bodyPr/>
          <a:lstStyle/>
          <a:p>
            <a:r>
              <a:rPr lang="en-US" dirty="0"/>
              <a:t>Obvious Nonsense</a:t>
            </a:r>
          </a:p>
        </p:txBody>
      </p:sp>
      <p:sp>
        <p:nvSpPr>
          <p:cNvPr id="3" name="Content Placeholder 2">
            <a:extLst>
              <a:ext uri="{FF2B5EF4-FFF2-40B4-BE49-F238E27FC236}">
                <a16:creationId xmlns:a16="http://schemas.microsoft.com/office/drawing/2014/main" id="{28607664-84A3-44E3-9D0B-D5C3F270EDB4}"/>
              </a:ext>
            </a:extLst>
          </p:cNvPr>
          <p:cNvSpPr>
            <a:spLocks noGrp="1"/>
          </p:cNvSpPr>
          <p:nvPr>
            <p:ph idx="1"/>
          </p:nvPr>
        </p:nvSpPr>
        <p:spPr/>
        <p:txBody>
          <a:bodyPr>
            <a:normAutofit fontScale="70000" lnSpcReduction="20000"/>
          </a:bodyPr>
          <a:lstStyle/>
          <a:p>
            <a:pPr marL="0" indent="0">
              <a:lnSpc>
                <a:spcPct val="120000"/>
              </a:lnSpc>
              <a:buNone/>
            </a:pPr>
            <a:r>
              <a:rPr lang="en-US" dirty="0"/>
              <a:t>Consultant hereby </a:t>
            </a:r>
            <a:r>
              <a:rPr lang="en-US" b="1" dirty="0">
                <a:highlight>
                  <a:srgbClr val="FFFF00"/>
                </a:highlight>
              </a:rPr>
              <a:t>Schlepps</a:t>
            </a:r>
            <a:r>
              <a:rPr lang="en-US" dirty="0"/>
              <a:t> </a:t>
            </a:r>
            <a:r>
              <a:rPr lang="en-US" b="1" dirty="0">
                <a:highlight>
                  <a:srgbClr val="00FFFF"/>
                </a:highlight>
              </a:rPr>
              <a:t>Applesauce</a:t>
            </a:r>
            <a:r>
              <a:rPr lang="en-US" dirty="0"/>
              <a:t>, including, but not limited to, any </a:t>
            </a:r>
            <a:r>
              <a:rPr lang="en-US" b="1" dirty="0" err="1">
                <a:solidFill>
                  <a:schemeClr val="bg1"/>
                </a:solidFill>
                <a:highlight>
                  <a:srgbClr val="FF00FF"/>
                </a:highlight>
              </a:rPr>
              <a:t>Pearsauce</a:t>
            </a:r>
            <a:r>
              <a:rPr lang="en-US" dirty="0"/>
              <a:t> to Company. The Company </a:t>
            </a:r>
            <a:r>
              <a:rPr lang="en-US" b="1" dirty="0" err="1">
                <a:solidFill>
                  <a:schemeClr val="bg1"/>
                </a:solidFill>
                <a:highlight>
                  <a:srgbClr val="FF0000"/>
                </a:highlight>
              </a:rPr>
              <a:t>Powns</a:t>
            </a:r>
            <a:r>
              <a:rPr lang="en-US" dirty="0"/>
              <a:t> </a:t>
            </a:r>
            <a:r>
              <a:rPr lang="en-US" b="1" dirty="0">
                <a:highlight>
                  <a:srgbClr val="00FFFF"/>
                </a:highlight>
              </a:rPr>
              <a:t>Applesauce</a:t>
            </a:r>
            <a:r>
              <a:rPr lang="en-US" dirty="0"/>
              <a:t>, including the right to </a:t>
            </a:r>
            <a:r>
              <a:rPr lang="en-US" b="1" dirty="0">
                <a:solidFill>
                  <a:schemeClr val="bg1"/>
                </a:solidFill>
                <a:highlight>
                  <a:srgbClr val="0000FF"/>
                </a:highlight>
              </a:rPr>
              <a:t>Do Things</a:t>
            </a:r>
            <a:r>
              <a:rPr lang="en-US" dirty="0"/>
              <a:t>.</a:t>
            </a:r>
          </a:p>
          <a:p>
            <a:pPr marL="0" indent="0">
              <a:buNone/>
            </a:pPr>
            <a:r>
              <a:rPr lang="en-US" dirty="0"/>
              <a:t>[more…]</a:t>
            </a:r>
          </a:p>
          <a:p>
            <a:pPr marL="0" indent="0">
              <a:buNone/>
            </a:pPr>
            <a:endParaRPr lang="en-US" dirty="0"/>
          </a:p>
          <a:p>
            <a:pPr marL="0" indent="0">
              <a:buNone/>
            </a:pPr>
            <a:r>
              <a:rPr lang="en-US" sz="1600" dirty="0"/>
              <a:t>Definitions:</a:t>
            </a:r>
          </a:p>
          <a:p>
            <a:pPr marL="0" indent="0">
              <a:buNone/>
            </a:pPr>
            <a:r>
              <a:rPr lang="en-US" sz="1600" dirty="0">
                <a:highlight>
                  <a:srgbClr val="FFFF00"/>
                </a:highlight>
              </a:rPr>
              <a:t>“</a:t>
            </a:r>
            <a:r>
              <a:rPr lang="en-US" sz="1600" b="1" dirty="0">
                <a:highlight>
                  <a:srgbClr val="FFFF00"/>
                </a:highlight>
              </a:rPr>
              <a:t>Schlepps</a:t>
            </a:r>
            <a:r>
              <a:rPr lang="en-US" sz="1600" dirty="0">
                <a:highlight>
                  <a:srgbClr val="FFFF00"/>
                </a:highlight>
              </a:rPr>
              <a:t>” a thing means irrevocably transfers and assigns any and all of its right, title, and interest in and to that thing.</a:t>
            </a:r>
          </a:p>
          <a:p>
            <a:pPr marL="0" indent="0">
              <a:buNone/>
            </a:pPr>
            <a:r>
              <a:rPr lang="en-US" sz="1600" dirty="0">
                <a:highlight>
                  <a:srgbClr val="00FFFF"/>
                </a:highlight>
              </a:rPr>
              <a:t>“</a:t>
            </a:r>
            <a:r>
              <a:rPr lang="en-US" sz="1600" b="1" dirty="0">
                <a:highlight>
                  <a:srgbClr val="00FFFF"/>
                </a:highlight>
              </a:rPr>
              <a:t>Applesauce</a:t>
            </a:r>
            <a:r>
              <a:rPr lang="en-US" sz="1600" dirty="0">
                <a:highlight>
                  <a:srgbClr val="00FFFF"/>
                </a:highlight>
              </a:rPr>
              <a:t>” means all </a:t>
            </a:r>
            <a:r>
              <a:rPr lang="en-US" sz="1600" b="1" dirty="0">
                <a:highlight>
                  <a:srgbClr val="00FF00"/>
                </a:highlight>
              </a:rPr>
              <a:t>Dinguses</a:t>
            </a:r>
            <a:r>
              <a:rPr lang="en-US" sz="1600" dirty="0">
                <a:highlight>
                  <a:srgbClr val="00FFFF"/>
                </a:highlight>
              </a:rPr>
              <a:t> made, conceived or developed by Consultant alone or with others which result from, relate to, or are used while providing the Services.</a:t>
            </a:r>
          </a:p>
          <a:p>
            <a:pPr marL="0" indent="0">
              <a:buNone/>
            </a:pPr>
            <a:r>
              <a:rPr lang="en-US" sz="1600" dirty="0">
                <a:solidFill>
                  <a:schemeClr val="bg1"/>
                </a:solidFill>
                <a:highlight>
                  <a:srgbClr val="FF0000"/>
                </a:highlight>
              </a:rPr>
              <a:t>A Party “</a:t>
            </a:r>
            <a:r>
              <a:rPr lang="en-US" sz="1600" b="1" dirty="0" err="1">
                <a:solidFill>
                  <a:schemeClr val="bg1"/>
                </a:solidFill>
                <a:highlight>
                  <a:srgbClr val="FF0000"/>
                </a:highlight>
              </a:rPr>
              <a:t>Powns</a:t>
            </a:r>
            <a:r>
              <a:rPr lang="en-US" sz="1600" dirty="0">
                <a:solidFill>
                  <a:schemeClr val="bg1"/>
                </a:solidFill>
                <a:highlight>
                  <a:srgbClr val="FF0000"/>
                </a:highlight>
              </a:rPr>
              <a:t>” a thing means that the thing is the sole and exclusive property of that Party, including that the Party has the sole right to determine the treatment of the thing.</a:t>
            </a:r>
          </a:p>
          <a:p>
            <a:pPr marL="0" indent="0">
              <a:buNone/>
            </a:pPr>
            <a:r>
              <a:rPr lang="en-US" sz="1600" dirty="0">
                <a:solidFill>
                  <a:schemeClr val="bg1"/>
                </a:solidFill>
                <a:highlight>
                  <a:srgbClr val="0000FF"/>
                </a:highlight>
              </a:rPr>
              <a:t>“</a:t>
            </a:r>
            <a:r>
              <a:rPr lang="en-US" sz="1600" b="1" dirty="0">
                <a:solidFill>
                  <a:schemeClr val="bg1"/>
                </a:solidFill>
                <a:highlight>
                  <a:srgbClr val="0000FF"/>
                </a:highlight>
              </a:rPr>
              <a:t>Do Things</a:t>
            </a:r>
            <a:r>
              <a:rPr lang="en-US" sz="1600" dirty="0">
                <a:solidFill>
                  <a:schemeClr val="bg1"/>
                </a:solidFill>
                <a:highlight>
                  <a:srgbClr val="0000FF"/>
                </a:highlight>
              </a:rPr>
              <a:t>” means keep them as trade secrets, to file and execute patent applications on them, to use and disclose them without prior patent application, to file registrations for copyright or trademark on them in its own name, or to follow any other procedure that Company deems appropriate.</a:t>
            </a:r>
          </a:p>
          <a:p>
            <a:pPr marL="0" indent="0">
              <a:buNone/>
            </a:pPr>
            <a:r>
              <a:rPr lang="en-US" sz="1600" dirty="0">
                <a:highlight>
                  <a:srgbClr val="00FF00"/>
                </a:highlight>
              </a:rPr>
              <a:t>“</a:t>
            </a:r>
            <a:r>
              <a:rPr lang="en-US" sz="1600" b="1" dirty="0" err="1">
                <a:highlight>
                  <a:srgbClr val="00FF00"/>
                </a:highlight>
              </a:rPr>
              <a:t>Dunguses</a:t>
            </a:r>
            <a:r>
              <a:rPr lang="en-US" sz="1600" dirty="0">
                <a:highlight>
                  <a:srgbClr val="00FF00"/>
                </a:highlight>
              </a:rPr>
              <a:t>” means designs, discoveries, inventions, products, computer programs, procedures, business plans, revenue models, customer lists, marketing approaches or any similar business information, improvements, developments, drawings, notes, documents, information and materials.</a:t>
            </a:r>
          </a:p>
          <a:p>
            <a:pPr marL="0" indent="0">
              <a:buNone/>
            </a:pPr>
            <a:r>
              <a:rPr lang="en-US" sz="1600" dirty="0">
                <a:solidFill>
                  <a:schemeClr val="bg1"/>
                </a:solidFill>
                <a:highlight>
                  <a:srgbClr val="FF00FF"/>
                </a:highlight>
              </a:rPr>
              <a:t>“</a:t>
            </a:r>
            <a:r>
              <a:rPr lang="en-US" sz="1600" b="1" dirty="0" err="1">
                <a:solidFill>
                  <a:schemeClr val="bg1"/>
                </a:solidFill>
                <a:highlight>
                  <a:srgbClr val="FF00FF"/>
                </a:highlight>
              </a:rPr>
              <a:t>Pearsauce</a:t>
            </a:r>
            <a:r>
              <a:rPr lang="en-US" sz="1600" dirty="0">
                <a:solidFill>
                  <a:schemeClr val="bg1"/>
                </a:solidFill>
                <a:highlight>
                  <a:srgbClr val="FF00FF"/>
                </a:highlight>
              </a:rPr>
              <a:t>” means copyrights, patent rights, trade secrets and trademarks.</a:t>
            </a:r>
          </a:p>
          <a:p>
            <a:pPr marL="0" indent="0">
              <a:buNone/>
            </a:pPr>
            <a:r>
              <a:rPr lang="en-US" sz="1600" dirty="0"/>
              <a:t>[more…]</a:t>
            </a:r>
          </a:p>
        </p:txBody>
      </p:sp>
      <p:pic>
        <p:nvPicPr>
          <p:cNvPr id="6" name="Picture 5" descr="Diagram&#10;&#10;Description automatically generated">
            <a:extLst>
              <a:ext uri="{FF2B5EF4-FFF2-40B4-BE49-F238E27FC236}">
                <a16:creationId xmlns:a16="http://schemas.microsoft.com/office/drawing/2014/main" id="{6AAD400F-9F8F-4C6D-AFF1-921EA8F4A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39" y="1200542"/>
            <a:ext cx="2719096" cy="5438192"/>
          </a:xfrm>
          <a:prstGeom prst="rect">
            <a:avLst/>
          </a:prstGeom>
        </p:spPr>
      </p:pic>
      <p:sp>
        <p:nvSpPr>
          <p:cNvPr id="5" name="Rectangle 4">
            <a:extLst>
              <a:ext uri="{FF2B5EF4-FFF2-40B4-BE49-F238E27FC236}">
                <a16:creationId xmlns:a16="http://schemas.microsoft.com/office/drawing/2014/main" id="{653177C3-ABD6-9B0C-D74B-892D48FFAA16}"/>
              </a:ext>
            </a:extLst>
          </p:cNvPr>
          <p:cNvSpPr/>
          <p:nvPr/>
        </p:nvSpPr>
        <p:spPr>
          <a:xfrm>
            <a:off x="947956" y="3683927"/>
            <a:ext cx="3116474" cy="678049"/>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1"/>
                </a:solidFill>
              </a:ln>
            </a:endParaRPr>
          </a:p>
        </p:txBody>
      </p:sp>
    </p:spTree>
    <p:extLst>
      <p:ext uri="{BB962C8B-B14F-4D97-AF65-F5344CB8AC3E}">
        <p14:creationId xmlns:p14="http://schemas.microsoft.com/office/powerpoint/2010/main" val="429288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55E01F-F39A-DBD9-2CF9-D8A6206DE9A9}"/>
              </a:ext>
            </a:extLst>
          </p:cNvPr>
          <p:cNvSpPr>
            <a:spLocks noGrp="1"/>
          </p:cNvSpPr>
          <p:nvPr>
            <p:ph type="title"/>
          </p:nvPr>
        </p:nvSpPr>
        <p:spPr>
          <a:xfrm>
            <a:off x="609599" y="292359"/>
            <a:ext cx="10972799" cy="1081088"/>
          </a:xfrm>
        </p:spPr>
        <p:txBody>
          <a:bodyPr>
            <a:normAutofit/>
          </a:bodyPr>
          <a:lstStyle/>
          <a:p>
            <a:r>
              <a:rPr lang="en-US" dirty="0"/>
              <a:t>Becoming Honest – Rename Definition</a:t>
            </a:r>
          </a:p>
        </p:txBody>
      </p:sp>
      <p:sp>
        <p:nvSpPr>
          <p:cNvPr id="9" name="Text Placeholder 8">
            <a:extLst>
              <a:ext uri="{FF2B5EF4-FFF2-40B4-BE49-F238E27FC236}">
                <a16:creationId xmlns:a16="http://schemas.microsoft.com/office/drawing/2014/main" id="{F64BD98A-BE68-1F9E-8B23-F45EB9E0AC10}"/>
              </a:ext>
            </a:extLst>
          </p:cNvPr>
          <p:cNvSpPr>
            <a:spLocks noGrp="1"/>
          </p:cNvSpPr>
          <p:nvPr>
            <p:ph type="body" idx="1"/>
          </p:nvPr>
        </p:nvSpPr>
        <p:spPr>
          <a:xfrm>
            <a:off x="609601" y="1195969"/>
            <a:ext cx="5183188" cy="823912"/>
          </a:xfrm>
        </p:spPr>
        <p:txBody>
          <a:bodyPr/>
          <a:lstStyle/>
          <a:p>
            <a:r>
              <a:rPr lang="en-US" dirty="0"/>
              <a:t>Before</a:t>
            </a:r>
          </a:p>
        </p:txBody>
      </p:sp>
      <p:sp>
        <p:nvSpPr>
          <p:cNvPr id="10" name="Content Placeholder 9">
            <a:extLst>
              <a:ext uri="{FF2B5EF4-FFF2-40B4-BE49-F238E27FC236}">
                <a16:creationId xmlns:a16="http://schemas.microsoft.com/office/drawing/2014/main" id="{714AE3EC-E3BD-DC8F-93CE-9541B90603F5}"/>
              </a:ext>
            </a:extLst>
          </p:cNvPr>
          <p:cNvSpPr>
            <a:spLocks noGrp="1"/>
          </p:cNvSpPr>
          <p:nvPr>
            <p:ph sz="half" idx="2"/>
          </p:nvPr>
        </p:nvSpPr>
        <p:spPr>
          <a:xfrm>
            <a:off x="609600" y="2019881"/>
            <a:ext cx="5183188" cy="3923719"/>
          </a:xfrm>
        </p:spPr>
        <p:txBody>
          <a:bodyPr>
            <a:normAutofit/>
          </a:bodyPr>
          <a:lstStyle/>
          <a:p>
            <a:pPr marL="0" indent="0">
              <a:buNone/>
            </a:pPr>
            <a:r>
              <a:rPr lang="en-US" dirty="0"/>
              <a:t>Definitions:</a:t>
            </a:r>
          </a:p>
          <a:p>
            <a:pPr marL="0" indent="0">
              <a:buNone/>
            </a:pPr>
            <a:r>
              <a:rPr lang="en-US" dirty="0"/>
              <a:t>“</a:t>
            </a:r>
            <a:r>
              <a:rPr lang="en-US" b="1" dirty="0"/>
              <a:t>Applesauce</a:t>
            </a:r>
            <a:r>
              <a:rPr lang="en-US" dirty="0"/>
              <a:t>” means all </a:t>
            </a:r>
            <a:r>
              <a:rPr lang="en-US" b="1" dirty="0"/>
              <a:t>Dinguses</a:t>
            </a:r>
            <a:r>
              <a:rPr lang="en-US" dirty="0"/>
              <a:t> made, conceived or developed by Consultant alone or with others which result from, relate to, or are used while providing the Services.</a:t>
            </a:r>
          </a:p>
          <a:p>
            <a:pPr marL="0" indent="0">
              <a:buNone/>
            </a:pPr>
            <a:endParaRPr lang="en-US" dirty="0"/>
          </a:p>
        </p:txBody>
      </p:sp>
      <p:sp>
        <p:nvSpPr>
          <p:cNvPr id="11" name="Text Placeholder 10">
            <a:extLst>
              <a:ext uri="{FF2B5EF4-FFF2-40B4-BE49-F238E27FC236}">
                <a16:creationId xmlns:a16="http://schemas.microsoft.com/office/drawing/2014/main" id="{6DF71D78-31B0-F461-21D5-B4415FA59FDE}"/>
              </a:ext>
            </a:extLst>
          </p:cNvPr>
          <p:cNvSpPr>
            <a:spLocks noGrp="1"/>
          </p:cNvSpPr>
          <p:nvPr>
            <p:ph type="body" sz="quarter" idx="3"/>
          </p:nvPr>
        </p:nvSpPr>
        <p:spPr>
          <a:xfrm>
            <a:off x="6399212" y="1195969"/>
            <a:ext cx="5183186" cy="823912"/>
          </a:xfrm>
        </p:spPr>
        <p:txBody>
          <a:bodyPr/>
          <a:lstStyle/>
          <a:p>
            <a:r>
              <a:rPr lang="en-US" dirty="0"/>
              <a:t>After</a:t>
            </a:r>
          </a:p>
        </p:txBody>
      </p:sp>
      <p:sp>
        <p:nvSpPr>
          <p:cNvPr id="12" name="Content Placeholder 11">
            <a:extLst>
              <a:ext uri="{FF2B5EF4-FFF2-40B4-BE49-F238E27FC236}">
                <a16:creationId xmlns:a16="http://schemas.microsoft.com/office/drawing/2014/main" id="{066D9F41-0208-CCB3-ECC2-518856AAC9A9}"/>
              </a:ext>
            </a:extLst>
          </p:cNvPr>
          <p:cNvSpPr>
            <a:spLocks noGrp="1"/>
          </p:cNvSpPr>
          <p:nvPr>
            <p:ph sz="quarter" idx="4"/>
          </p:nvPr>
        </p:nvSpPr>
        <p:spPr>
          <a:xfrm>
            <a:off x="6399212" y="2019881"/>
            <a:ext cx="5183186" cy="3923719"/>
          </a:xfrm>
        </p:spPr>
        <p:txBody>
          <a:bodyPr>
            <a:normAutofit/>
          </a:bodyPr>
          <a:lstStyle/>
          <a:p>
            <a:pPr marL="0" indent="0">
              <a:buNone/>
            </a:pPr>
            <a:r>
              <a:rPr lang="en-US" dirty="0"/>
              <a:t>Definitions:</a:t>
            </a:r>
          </a:p>
          <a:p>
            <a:pPr marL="0" indent="0">
              <a:buNone/>
            </a:pPr>
            <a:r>
              <a:rPr lang="en-US" dirty="0"/>
              <a:t>“</a:t>
            </a:r>
            <a:r>
              <a:rPr lang="en-US" b="1" dirty="0" err="1">
                <a:highlight>
                  <a:srgbClr val="00FFFF"/>
                </a:highlight>
              </a:rPr>
              <a:t>WorkAndOtherStuff</a:t>
            </a:r>
            <a:r>
              <a:rPr lang="en-US" dirty="0"/>
              <a:t>” means all </a:t>
            </a:r>
            <a:r>
              <a:rPr lang="en-US" b="1" dirty="0" err="1">
                <a:highlight>
                  <a:srgbClr val="00FFFF"/>
                </a:highlight>
              </a:rPr>
              <a:t>CreatedThings</a:t>
            </a:r>
            <a:r>
              <a:rPr lang="en-US" dirty="0"/>
              <a:t> made, conceived or developed by Consultant alone or with others which result from, relate to, or are used while providing the Services.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65878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75F6-0F62-458C-9CB0-06B38679E9C0}"/>
              </a:ext>
            </a:extLst>
          </p:cNvPr>
          <p:cNvSpPr>
            <a:spLocks noGrp="1"/>
          </p:cNvSpPr>
          <p:nvPr>
            <p:ph type="title"/>
          </p:nvPr>
        </p:nvSpPr>
        <p:spPr>
          <a:xfrm>
            <a:off x="609600" y="569170"/>
            <a:ext cx="4162425" cy="620486"/>
          </a:xfrm>
        </p:spPr>
        <p:txBody>
          <a:bodyPr/>
          <a:lstStyle/>
          <a:p>
            <a:r>
              <a:rPr lang="en-US" dirty="0"/>
              <a:t>Honest</a:t>
            </a:r>
          </a:p>
        </p:txBody>
      </p:sp>
      <p:sp>
        <p:nvSpPr>
          <p:cNvPr id="3" name="Content Placeholder 2">
            <a:extLst>
              <a:ext uri="{FF2B5EF4-FFF2-40B4-BE49-F238E27FC236}">
                <a16:creationId xmlns:a16="http://schemas.microsoft.com/office/drawing/2014/main" id="{28607664-84A3-44E3-9D0B-D5C3F270EDB4}"/>
              </a:ext>
            </a:extLst>
          </p:cNvPr>
          <p:cNvSpPr>
            <a:spLocks noGrp="1"/>
          </p:cNvSpPr>
          <p:nvPr>
            <p:ph idx="1"/>
          </p:nvPr>
        </p:nvSpPr>
        <p:spPr/>
        <p:txBody>
          <a:bodyPr>
            <a:normAutofit fontScale="47500" lnSpcReduction="20000"/>
          </a:bodyPr>
          <a:lstStyle/>
          <a:p>
            <a:pPr marL="0" indent="0">
              <a:lnSpc>
                <a:spcPct val="120000"/>
              </a:lnSpc>
              <a:buNone/>
            </a:pPr>
            <a:r>
              <a:rPr lang="en-US" dirty="0"/>
              <a:t>Intellectual Property Ownership:</a:t>
            </a:r>
          </a:p>
          <a:p>
            <a:pPr marL="0" indent="0">
              <a:lnSpc>
                <a:spcPct val="120000"/>
              </a:lnSpc>
              <a:buNone/>
            </a:pPr>
            <a:r>
              <a:rPr lang="en-US" dirty="0"/>
              <a:t>Consultant hereby </a:t>
            </a:r>
            <a:r>
              <a:rPr lang="en-US" b="1" dirty="0" err="1"/>
              <a:t>ConveysAndThings</a:t>
            </a:r>
            <a:r>
              <a:rPr lang="en-US" dirty="0"/>
              <a:t> </a:t>
            </a:r>
            <a:r>
              <a:rPr lang="en-US" b="1" dirty="0" err="1">
                <a:highlight>
                  <a:srgbClr val="00FFFF"/>
                </a:highlight>
              </a:rPr>
              <a:t>WorkAndOtherStuff</a:t>
            </a:r>
            <a:r>
              <a:rPr lang="en-US" dirty="0"/>
              <a:t>, including, but not limited to, any </a:t>
            </a:r>
            <a:r>
              <a:rPr lang="en-US" b="1" dirty="0"/>
              <a:t>Legal Protections</a:t>
            </a:r>
            <a:r>
              <a:rPr lang="en-US" dirty="0"/>
              <a:t> to Company. The Company </a:t>
            </a:r>
            <a:r>
              <a:rPr lang="en-US" b="1" dirty="0" err="1"/>
              <a:t>OwnsAndStuff</a:t>
            </a:r>
            <a:r>
              <a:rPr lang="en-US" dirty="0"/>
              <a:t> </a:t>
            </a:r>
            <a:r>
              <a:rPr lang="en-US" b="1" dirty="0" err="1"/>
              <a:t>WorkAndOtherStuff</a:t>
            </a:r>
            <a:r>
              <a:rPr lang="en-US" dirty="0"/>
              <a:t>, including the right to </a:t>
            </a:r>
            <a:r>
              <a:rPr lang="en-US" b="1" dirty="0" err="1"/>
              <a:t>ProtectOrUseOrDoOtherThings</a:t>
            </a:r>
            <a:r>
              <a:rPr lang="en-US" dirty="0"/>
              <a:t>.</a:t>
            </a:r>
          </a:p>
          <a:p>
            <a:pPr marL="0" indent="0">
              <a:lnSpc>
                <a:spcPct val="120000"/>
              </a:lnSpc>
              <a:buNone/>
            </a:pPr>
            <a:endParaRPr lang="en-US" dirty="0"/>
          </a:p>
          <a:p>
            <a:pPr marL="0" indent="0">
              <a:lnSpc>
                <a:spcPct val="120000"/>
              </a:lnSpc>
              <a:buNone/>
            </a:pPr>
            <a:r>
              <a:rPr lang="en-US" dirty="0"/>
              <a:t>[more…]</a:t>
            </a:r>
          </a:p>
          <a:p>
            <a:pPr marL="0" indent="0">
              <a:lnSpc>
                <a:spcPct val="120000"/>
              </a:lnSpc>
              <a:buNone/>
            </a:pPr>
            <a:endParaRPr lang="en-US" dirty="0"/>
          </a:p>
          <a:p>
            <a:pPr marL="0" indent="0">
              <a:lnSpc>
                <a:spcPct val="120000"/>
              </a:lnSpc>
              <a:buNone/>
            </a:pPr>
            <a:r>
              <a:rPr lang="en-US" dirty="0"/>
              <a:t>Definitions:</a:t>
            </a:r>
          </a:p>
          <a:p>
            <a:pPr marL="0" indent="0">
              <a:lnSpc>
                <a:spcPct val="120000"/>
              </a:lnSpc>
              <a:buNone/>
            </a:pPr>
            <a:r>
              <a:rPr lang="en-US" dirty="0"/>
              <a:t>“</a:t>
            </a:r>
            <a:r>
              <a:rPr lang="en-US" b="1" dirty="0" err="1">
                <a:highlight>
                  <a:srgbClr val="00FFFF"/>
                </a:highlight>
              </a:rPr>
              <a:t>WorkAndOtherStuff</a:t>
            </a:r>
            <a:r>
              <a:rPr lang="en-US" dirty="0"/>
              <a:t>” means all </a:t>
            </a:r>
            <a:r>
              <a:rPr lang="en-US" b="1" dirty="0" err="1"/>
              <a:t>CreatedThings</a:t>
            </a:r>
            <a:r>
              <a:rPr lang="en-US" dirty="0"/>
              <a:t> made, conceived or developed by Consultant alone or with others which result from, relate to, or are used while providing the Services.</a:t>
            </a:r>
          </a:p>
          <a:p>
            <a:pPr marL="0" indent="0">
              <a:lnSpc>
                <a:spcPct val="120000"/>
              </a:lnSpc>
              <a:buNone/>
            </a:pPr>
            <a:endParaRPr lang="en-US" dirty="0"/>
          </a:p>
          <a:p>
            <a:pPr marL="0" indent="0">
              <a:lnSpc>
                <a:spcPct val="120000"/>
              </a:lnSpc>
              <a:buNone/>
            </a:pPr>
            <a:r>
              <a:rPr lang="en-US" dirty="0"/>
              <a:t>[more …]</a:t>
            </a:r>
          </a:p>
        </p:txBody>
      </p:sp>
      <p:pic>
        <p:nvPicPr>
          <p:cNvPr id="6" name="Picture 5" descr="Diagram&#10;&#10;Description automatically generated">
            <a:extLst>
              <a:ext uri="{FF2B5EF4-FFF2-40B4-BE49-F238E27FC236}">
                <a16:creationId xmlns:a16="http://schemas.microsoft.com/office/drawing/2014/main" id="{6AAD400F-9F8F-4C6D-AFF1-921EA8F4A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39" y="1200542"/>
            <a:ext cx="2719096" cy="5438192"/>
          </a:xfrm>
          <a:prstGeom prst="rect">
            <a:avLst/>
          </a:prstGeom>
        </p:spPr>
      </p:pic>
      <p:sp>
        <p:nvSpPr>
          <p:cNvPr id="5" name="Rectangle 4">
            <a:extLst>
              <a:ext uri="{FF2B5EF4-FFF2-40B4-BE49-F238E27FC236}">
                <a16:creationId xmlns:a16="http://schemas.microsoft.com/office/drawing/2014/main" id="{940A64A4-4795-5CEE-975E-FC60D2A51401}"/>
              </a:ext>
            </a:extLst>
          </p:cNvPr>
          <p:cNvSpPr/>
          <p:nvPr/>
        </p:nvSpPr>
        <p:spPr>
          <a:xfrm>
            <a:off x="963750" y="4220823"/>
            <a:ext cx="3116474" cy="678049"/>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1"/>
                </a:solidFill>
              </a:ln>
            </a:endParaRPr>
          </a:p>
        </p:txBody>
      </p:sp>
    </p:spTree>
    <p:extLst>
      <p:ext uri="{BB962C8B-B14F-4D97-AF65-F5344CB8AC3E}">
        <p14:creationId xmlns:p14="http://schemas.microsoft.com/office/powerpoint/2010/main" val="1574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55E01F-F39A-DBD9-2CF9-D8A6206DE9A9}"/>
              </a:ext>
            </a:extLst>
          </p:cNvPr>
          <p:cNvSpPr>
            <a:spLocks noGrp="1"/>
          </p:cNvSpPr>
          <p:nvPr>
            <p:ph type="title"/>
          </p:nvPr>
        </p:nvSpPr>
        <p:spPr>
          <a:xfrm>
            <a:off x="609599" y="292359"/>
            <a:ext cx="10972799" cy="1081088"/>
          </a:xfrm>
        </p:spPr>
        <p:txBody>
          <a:bodyPr>
            <a:normAutofit fontScale="90000"/>
          </a:bodyPr>
          <a:lstStyle/>
          <a:p>
            <a:r>
              <a:rPr lang="en-US" dirty="0"/>
              <a:t>Becoming Completely Honest – Rename Definition</a:t>
            </a:r>
          </a:p>
        </p:txBody>
      </p:sp>
      <p:sp>
        <p:nvSpPr>
          <p:cNvPr id="9" name="Text Placeholder 8">
            <a:extLst>
              <a:ext uri="{FF2B5EF4-FFF2-40B4-BE49-F238E27FC236}">
                <a16:creationId xmlns:a16="http://schemas.microsoft.com/office/drawing/2014/main" id="{F64BD98A-BE68-1F9E-8B23-F45EB9E0AC10}"/>
              </a:ext>
            </a:extLst>
          </p:cNvPr>
          <p:cNvSpPr>
            <a:spLocks noGrp="1"/>
          </p:cNvSpPr>
          <p:nvPr>
            <p:ph type="body" idx="1"/>
          </p:nvPr>
        </p:nvSpPr>
        <p:spPr>
          <a:xfrm>
            <a:off x="609601" y="1195969"/>
            <a:ext cx="5183188" cy="823912"/>
          </a:xfrm>
        </p:spPr>
        <p:txBody>
          <a:bodyPr/>
          <a:lstStyle/>
          <a:p>
            <a:r>
              <a:rPr lang="en-US" dirty="0"/>
              <a:t>Before</a:t>
            </a:r>
          </a:p>
        </p:txBody>
      </p:sp>
      <p:sp>
        <p:nvSpPr>
          <p:cNvPr id="10" name="Content Placeholder 9">
            <a:extLst>
              <a:ext uri="{FF2B5EF4-FFF2-40B4-BE49-F238E27FC236}">
                <a16:creationId xmlns:a16="http://schemas.microsoft.com/office/drawing/2014/main" id="{714AE3EC-E3BD-DC8F-93CE-9541B90603F5}"/>
              </a:ext>
            </a:extLst>
          </p:cNvPr>
          <p:cNvSpPr>
            <a:spLocks noGrp="1"/>
          </p:cNvSpPr>
          <p:nvPr>
            <p:ph sz="half" idx="2"/>
          </p:nvPr>
        </p:nvSpPr>
        <p:spPr>
          <a:xfrm>
            <a:off x="609600" y="2019881"/>
            <a:ext cx="5183188" cy="3923719"/>
          </a:xfrm>
        </p:spPr>
        <p:txBody>
          <a:bodyPr>
            <a:normAutofit/>
          </a:bodyPr>
          <a:lstStyle/>
          <a:p>
            <a:pPr marL="0" indent="0">
              <a:buNone/>
            </a:pPr>
            <a:r>
              <a:rPr lang="en-US" dirty="0"/>
              <a:t>Definitions:</a:t>
            </a:r>
          </a:p>
          <a:p>
            <a:pPr marL="0" indent="0">
              <a:buNone/>
            </a:pPr>
            <a:r>
              <a:rPr lang="en-US" dirty="0"/>
              <a:t>“</a:t>
            </a:r>
            <a:r>
              <a:rPr lang="en-US" b="1" dirty="0" err="1"/>
              <a:t>WorkAndOtherStuff</a:t>
            </a:r>
            <a:r>
              <a:rPr lang="en-US" dirty="0"/>
              <a:t>” means all </a:t>
            </a:r>
            <a:r>
              <a:rPr lang="en-US" b="1" dirty="0" err="1"/>
              <a:t>CreatedThings</a:t>
            </a:r>
            <a:r>
              <a:rPr lang="en-US" dirty="0"/>
              <a:t> made, conceived or developed by Consultant alone or with others which result from, relate to, or are used while providing the Services.</a:t>
            </a:r>
          </a:p>
          <a:p>
            <a:pPr marL="0" indent="0">
              <a:buNone/>
            </a:pPr>
            <a:endParaRPr lang="en-US" dirty="0"/>
          </a:p>
        </p:txBody>
      </p:sp>
      <p:sp>
        <p:nvSpPr>
          <p:cNvPr id="11" name="Text Placeholder 10">
            <a:extLst>
              <a:ext uri="{FF2B5EF4-FFF2-40B4-BE49-F238E27FC236}">
                <a16:creationId xmlns:a16="http://schemas.microsoft.com/office/drawing/2014/main" id="{6DF71D78-31B0-F461-21D5-B4415FA59FDE}"/>
              </a:ext>
            </a:extLst>
          </p:cNvPr>
          <p:cNvSpPr>
            <a:spLocks noGrp="1"/>
          </p:cNvSpPr>
          <p:nvPr>
            <p:ph type="body" sz="quarter" idx="3"/>
          </p:nvPr>
        </p:nvSpPr>
        <p:spPr>
          <a:xfrm>
            <a:off x="6399212" y="1195969"/>
            <a:ext cx="5183186" cy="823912"/>
          </a:xfrm>
        </p:spPr>
        <p:txBody>
          <a:bodyPr/>
          <a:lstStyle/>
          <a:p>
            <a:r>
              <a:rPr lang="en-US" dirty="0"/>
              <a:t>After</a:t>
            </a:r>
          </a:p>
        </p:txBody>
      </p:sp>
      <p:sp>
        <p:nvSpPr>
          <p:cNvPr id="12" name="Content Placeholder 11">
            <a:extLst>
              <a:ext uri="{FF2B5EF4-FFF2-40B4-BE49-F238E27FC236}">
                <a16:creationId xmlns:a16="http://schemas.microsoft.com/office/drawing/2014/main" id="{066D9F41-0208-CCB3-ECC2-518856AAC9A9}"/>
              </a:ext>
            </a:extLst>
          </p:cNvPr>
          <p:cNvSpPr>
            <a:spLocks noGrp="1"/>
          </p:cNvSpPr>
          <p:nvPr>
            <p:ph sz="quarter" idx="4"/>
          </p:nvPr>
        </p:nvSpPr>
        <p:spPr>
          <a:xfrm>
            <a:off x="6399212" y="2019881"/>
            <a:ext cx="5183186" cy="3923719"/>
          </a:xfrm>
        </p:spPr>
        <p:txBody>
          <a:bodyPr>
            <a:normAutofit/>
          </a:bodyPr>
          <a:lstStyle/>
          <a:p>
            <a:pPr marL="0" indent="0">
              <a:buNone/>
            </a:pPr>
            <a:r>
              <a:rPr lang="en-US" dirty="0"/>
              <a:t>Definitions:</a:t>
            </a:r>
          </a:p>
          <a:p>
            <a:pPr marL="0" indent="0">
              <a:buNone/>
            </a:pPr>
            <a:r>
              <a:rPr lang="en-US" dirty="0"/>
              <a:t>“</a:t>
            </a:r>
            <a:r>
              <a:rPr lang="en-US" b="1" dirty="0" err="1"/>
              <a:t>AnyIntellectualPropertyMadeOrReferencedOrUsed</a:t>
            </a:r>
            <a:r>
              <a:rPr lang="en-US" dirty="0"/>
              <a:t>” means all </a:t>
            </a:r>
            <a:r>
              <a:rPr lang="en-US" b="1" dirty="0" err="1"/>
              <a:t>CreatedThings</a:t>
            </a:r>
            <a:r>
              <a:rPr lang="en-US" dirty="0"/>
              <a:t> made, conceived or developed by Consultant alone or with others which result from, relate to, or are used while providing the Services.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88749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75F6-0F62-458C-9CB0-06B38679E9C0}"/>
              </a:ext>
            </a:extLst>
          </p:cNvPr>
          <p:cNvSpPr>
            <a:spLocks noGrp="1"/>
          </p:cNvSpPr>
          <p:nvPr>
            <p:ph type="title"/>
          </p:nvPr>
        </p:nvSpPr>
        <p:spPr>
          <a:xfrm>
            <a:off x="609600" y="569170"/>
            <a:ext cx="4162425" cy="620486"/>
          </a:xfrm>
        </p:spPr>
        <p:txBody>
          <a:bodyPr/>
          <a:lstStyle/>
          <a:p>
            <a:r>
              <a:rPr lang="en-US" dirty="0"/>
              <a:t>Completely Honest</a:t>
            </a:r>
          </a:p>
        </p:txBody>
      </p:sp>
      <p:sp>
        <p:nvSpPr>
          <p:cNvPr id="3" name="Content Placeholder 2">
            <a:extLst>
              <a:ext uri="{FF2B5EF4-FFF2-40B4-BE49-F238E27FC236}">
                <a16:creationId xmlns:a16="http://schemas.microsoft.com/office/drawing/2014/main" id="{28607664-84A3-44E3-9D0B-D5C3F270EDB4}"/>
              </a:ext>
            </a:extLst>
          </p:cNvPr>
          <p:cNvSpPr>
            <a:spLocks noGrp="1"/>
          </p:cNvSpPr>
          <p:nvPr>
            <p:ph idx="1"/>
          </p:nvPr>
        </p:nvSpPr>
        <p:spPr/>
        <p:txBody>
          <a:bodyPr>
            <a:normAutofit fontScale="92500" lnSpcReduction="20000"/>
          </a:bodyPr>
          <a:lstStyle/>
          <a:p>
            <a:pPr marL="0" indent="0">
              <a:lnSpc>
                <a:spcPct val="100000"/>
              </a:lnSpc>
              <a:buNone/>
            </a:pPr>
            <a:r>
              <a:rPr lang="en-US" dirty="0"/>
              <a:t>Intellectual Property Ownership:</a:t>
            </a:r>
          </a:p>
          <a:p>
            <a:pPr marL="0" indent="0">
              <a:lnSpc>
                <a:spcPct val="100000"/>
              </a:lnSpc>
              <a:buNone/>
            </a:pPr>
            <a:r>
              <a:rPr lang="en-US" dirty="0"/>
              <a:t>Consultant hereby </a:t>
            </a:r>
            <a:r>
              <a:rPr lang="en-US" b="1" dirty="0" err="1">
                <a:highlight>
                  <a:srgbClr val="C0C0C0"/>
                </a:highlight>
              </a:rPr>
              <a:t>TransfersAndAssigns</a:t>
            </a:r>
            <a:r>
              <a:rPr lang="en-US" dirty="0"/>
              <a:t> </a:t>
            </a:r>
            <a:r>
              <a:rPr lang="en-US" b="1" dirty="0" err="1">
                <a:highlight>
                  <a:srgbClr val="FFFF00"/>
                </a:highlight>
              </a:rPr>
              <a:t>AnyIntellectualPropertyMadeOrReferencedOrUsed</a:t>
            </a:r>
            <a:r>
              <a:rPr lang="en-US" dirty="0"/>
              <a:t>, including, but not limited to, any </a:t>
            </a:r>
            <a:r>
              <a:rPr lang="en-US" b="1" dirty="0">
                <a:highlight>
                  <a:srgbClr val="C0C0C0"/>
                </a:highlight>
              </a:rPr>
              <a:t>Legal Protections</a:t>
            </a:r>
            <a:r>
              <a:rPr lang="en-US" dirty="0"/>
              <a:t> to Company. The Company </a:t>
            </a:r>
            <a:r>
              <a:rPr lang="en-US" b="1" dirty="0" err="1">
                <a:highlight>
                  <a:srgbClr val="C0C0C0"/>
                </a:highlight>
              </a:rPr>
              <a:t>OwnsAndControls</a:t>
            </a:r>
            <a:r>
              <a:rPr lang="en-US" dirty="0"/>
              <a:t> </a:t>
            </a:r>
            <a:r>
              <a:rPr lang="en-US" b="1" dirty="0" err="1">
                <a:highlight>
                  <a:srgbClr val="FFFF00"/>
                </a:highlight>
              </a:rPr>
              <a:t>AnyIntellectualPropertyMadeOrReferencedOrUsed</a:t>
            </a:r>
            <a:r>
              <a:rPr lang="en-US" dirty="0"/>
              <a:t>, including the right to </a:t>
            </a:r>
            <a:r>
              <a:rPr lang="en-US" b="1" dirty="0" err="1">
                <a:highlight>
                  <a:srgbClr val="C0C0C0"/>
                </a:highlight>
              </a:rPr>
              <a:t>ProtectOrUseOrDoOtherThings</a:t>
            </a:r>
            <a:r>
              <a:rPr lang="en-US" dirty="0"/>
              <a:t>.</a:t>
            </a:r>
          </a:p>
          <a:p>
            <a:pPr marL="0" indent="0">
              <a:lnSpc>
                <a:spcPct val="100000"/>
              </a:lnSpc>
              <a:buNone/>
            </a:pPr>
            <a:r>
              <a:rPr lang="en-US" dirty="0"/>
              <a:t>[more…]</a:t>
            </a:r>
          </a:p>
        </p:txBody>
      </p:sp>
      <p:pic>
        <p:nvPicPr>
          <p:cNvPr id="6" name="Picture 5" descr="Diagram&#10;&#10;Description automatically generated">
            <a:extLst>
              <a:ext uri="{FF2B5EF4-FFF2-40B4-BE49-F238E27FC236}">
                <a16:creationId xmlns:a16="http://schemas.microsoft.com/office/drawing/2014/main" id="{6AAD400F-9F8F-4C6D-AFF1-921EA8F4A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39" y="1200542"/>
            <a:ext cx="2719096" cy="5438192"/>
          </a:xfrm>
          <a:prstGeom prst="rect">
            <a:avLst/>
          </a:prstGeom>
        </p:spPr>
      </p:pic>
      <p:sp>
        <p:nvSpPr>
          <p:cNvPr id="5" name="Rectangle 4">
            <a:extLst>
              <a:ext uri="{FF2B5EF4-FFF2-40B4-BE49-F238E27FC236}">
                <a16:creationId xmlns:a16="http://schemas.microsoft.com/office/drawing/2014/main" id="{3D4511BF-15C2-0F3E-2E3E-B9BB1C9E3B7D}"/>
              </a:ext>
            </a:extLst>
          </p:cNvPr>
          <p:cNvSpPr/>
          <p:nvPr/>
        </p:nvSpPr>
        <p:spPr>
          <a:xfrm>
            <a:off x="963750" y="4816441"/>
            <a:ext cx="3116474" cy="678049"/>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1"/>
                </a:solidFill>
              </a:ln>
            </a:endParaRPr>
          </a:p>
        </p:txBody>
      </p:sp>
    </p:spTree>
    <p:extLst>
      <p:ext uri="{BB962C8B-B14F-4D97-AF65-F5344CB8AC3E}">
        <p14:creationId xmlns:p14="http://schemas.microsoft.com/office/powerpoint/2010/main" val="377706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3064A9-55E4-BD84-731E-7358E714F152}"/>
              </a:ext>
            </a:extLst>
          </p:cNvPr>
          <p:cNvSpPr txBox="1"/>
          <p:nvPr/>
        </p:nvSpPr>
        <p:spPr>
          <a:xfrm>
            <a:off x="1802295" y="651007"/>
            <a:ext cx="8587409" cy="1183273"/>
          </a:xfrm>
          <a:prstGeom prst="rect">
            <a:avLst/>
          </a:prstGeom>
          <a:noFill/>
        </p:spPr>
        <p:txBody>
          <a:bodyPr wrap="square">
            <a:spAutoFit/>
          </a:bodyPr>
          <a:lstStyle/>
          <a:p>
            <a:pPr marL="0" indent="0">
              <a:lnSpc>
                <a:spcPct val="120000"/>
              </a:lnSpc>
              <a:buNone/>
            </a:pPr>
            <a:r>
              <a:rPr lang="en-US" sz="2000" dirty="0">
                <a:solidFill>
                  <a:schemeClr val="bg2"/>
                </a:solidFill>
                <a:latin typeface="Proxima Nova" panose="020B0604020202020204" charset="0"/>
              </a:rPr>
              <a:t>Consultant hereby </a:t>
            </a:r>
            <a:r>
              <a:rPr lang="en-US" sz="2000" b="1" dirty="0">
                <a:solidFill>
                  <a:schemeClr val="bg2"/>
                </a:solidFill>
                <a:latin typeface="Proxima Nova" panose="020B0604020202020204" charset="0"/>
              </a:rPr>
              <a:t>Schlepps</a:t>
            </a:r>
            <a:r>
              <a:rPr lang="en-US" sz="2000" dirty="0">
                <a:solidFill>
                  <a:schemeClr val="bg2"/>
                </a:solidFill>
                <a:latin typeface="Proxima Nova" panose="020B0604020202020204" charset="0"/>
              </a:rPr>
              <a:t> </a:t>
            </a:r>
            <a:r>
              <a:rPr lang="en-US" sz="2000" b="1" dirty="0">
                <a:solidFill>
                  <a:schemeClr val="bg2"/>
                </a:solidFill>
                <a:latin typeface="Proxima Nova" panose="020B0604020202020204" charset="0"/>
              </a:rPr>
              <a:t>Applesauce</a:t>
            </a:r>
            <a:r>
              <a:rPr lang="en-US" sz="2000" dirty="0">
                <a:solidFill>
                  <a:schemeClr val="bg2"/>
                </a:solidFill>
                <a:latin typeface="Proxima Nova" panose="020B0604020202020204" charset="0"/>
              </a:rPr>
              <a:t>, including, but not limited to, any </a:t>
            </a:r>
            <a:r>
              <a:rPr lang="en-US" sz="2000" b="1" dirty="0" err="1">
                <a:solidFill>
                  <a:schemeClr val="bg2"/>
                </a:solidFill>
                <a:latin typeface="Proxima Nova" panose="020B0604020202020204" charset="0"/>
              </a:rPr>
              <a:t>Pearsauce</a:t>
            </a:r>
            <a:r>
              <a:rPr lang="en-US" sz="2000" dirty="0">
                <a:solidFill>
                  <a:schemeClr val="bg2"/>
                </a:solidFill>
                <a:latin typeface="Proxima Nova" panose="020B0604020202020204" charset="0"/>
              </a:rPr>
              <a:t> to Company. The Company </a:t>
            </a:r>
            <a:r>
              <a:rPr lang="en-US" sz="2000" b="1" dirty="0" err="1">
                <a:solidFill>
                  <a:schemeClr val="bg2"/>
                </a:solidFill>
                <a:latin typeface="Proxima Nova" panose="020B0604020202020204" charset="0"/>
              </a:rPr>
              <a:t>Powns</a:t>
            </a:r>
            <a:r>
              <a:rPr lang="en-US" sz="2000" dirty="0">
                <a:solidFill>
                  <a:schemeClr val="bg2"/>
                </a:solidFill>
                <a:latin typeface="Proxima Nova" panose="020B0604020202020204" charset="0"/>
              </a:rPr>
              <a:t> </a:t>
            </a:r>
            <a:r>
              <a:rPr lang="en-US" sz="2000" b="1" dirty="0">
                <a:solidFill>
                  <a:schemeClr val="bg2"/>
                </a:solidFill>
                <a:latin typeface="Proxima Nova" panose="020B0604020202020204" charset="0"/>
              </a:rPr>
              <a:t>Applesauce</a:t>
            </a:r>
            <a:r>
              <a:rPr lang="en-US" sz="2000" dirty="0">
                <a:solidFill>
                  <a:schemeClr val="bg2"/>
                </a:solidFill>
                <a:latin typeface="Proxima Nova" panose="020B0604020202020204" charset="0"/>
              </a:rPr>
              <a:t>, including the right to </a:t>
            </a:r>
            <a:r>
              <a:rPr lang="en-US" sz="2000" b="1" dirty="0">
                <a:solidFill>
                  <a:schemeClr val="bg2"/>
                </a:solidFill>
                <a:latin typeface="Proxima Nova" panose="020B0604020202020204" charset="0"/>
              </a:rPr>
              <a:t>Do Things</a:t>
            </a:r>
            <a:r>
              <a:rPr lang="en-US" sz="2000" dirty="0">
                <a:solidFill>
                  <a:schemeClr val="bg2"/>
                </a:solidFill>
                <a:latin typeface="Proxima Nova" panose="020B0604020202020204" charset="0"/>
              </a:rPr>
              <a:t>.</a:t>
            </a:r>
          </a:p>
        </p:txBody>
      </p:sp>
      <p:sp>
        <p:nvSpPr>
          <p:cNvPr id="5" name="TextBox 4">
            <a:extLst>
              <a:ext uri="{FF2B5EF4-FFF2-40B4-BE49-F238E27FC236}">
                <a16:creationId xmlns:a16="http://schemas.microsoft.com/office/drawing/2014/main" id="{06AA854C-F36B-918F-1258-309D35E3C9F0}"/>
              </a:ext>
            </a:extLst>
          </p:cNvPr>
          <p:cNvSpPr txBox="1"/>
          <p:nvPr/>
        </p:nvSpPr>
        <p:spPr>
          <a:xfrm>
            <a:off x="1802294" y="2601526"/>
            <a:ext cx="8587409" cy="1535741"/>
          </a:xfrm>
          <a:prstGeom prst="rect">
            <a:avLst/>
          </a:prstGeom>
          <a:noFill/>
        </p:spPr>
        <p:txBody>
          <a:bodyPr wrap="square">
            <a:spAutoFit/>
          </a:bodyPr>
          <a:lstStyle/>
          <a:p>
            <a:pPr marL="0" indent="0">
              <a:lnSpc>
                <a:spcPct val="120000"/>
              </a:lnSpc>
              <a:buNone/>
            </a:pPr>
            <a:r>
              <a:rPr lang="en-US" sz="2000" dirty="0">
                <a:solidFill>
                  <a:schemeClr val="bg2"/>
                </a:solidFill>
              </a:rPr>
              <a:t>Consultant hereby </a:t>
            </a:r>
            <a:r>
              <a:rPr lang="en-US" sz="2000" b="1" dirty="0" err="1">
                <a:solidFill>
                  <a:schemeClr val="bg2"/>
                </a:solidFill>
              </a:rPr>
              <a:t>ConveysAndThings</a:t>
            </a:r>
            <a:r>
              <a:rPr lang="en-US" sz="2000" dirty="0">
                <a:solidFill>
                  <a:schemeClr val="bg2"/>
                </a:solidFill>
              </a:rPr>
              <a:t> </a:t>
            </a:r>
            <a:r>
              <a:rPr lang="en-US" sz="2000" b="1" dirty="0" err="1">
                <a:solidFill>
                  <a:schemeClr val="bg2"/>
                </a:solidFill>
              </a:rPr>
              <a:t>WorkAndOtherStuff</a:t>
            </a:r>
            <a:r>
              <a:rPr lang="en-US" sz="2000" dirty="0">
                <a:solidFill>
                  <a:schemeClr val="bg2"/>
                </a:solidFill>
              </a:rPr>
              <a:t>, including, but not limited to, any </a:t>
            </a:r>
            <a:r>
              <a:rPr lang="en-US" sz="2000" b="1" dirty="0">
                <a:solidFill>
                  <a:schemeClr val="bg2"/>
                </a:solidFill>
              </a:rPr>
              <a:t>Legal Protections</a:t>
            </a:r>
            <a:r>
              <a:rPr lang="en-US" sz="2000" dirty="0">
                <a:solidFill>
                  <a:schemeClr val="bg2"/>
                </a:solidFill>
              </a:rPr>
              <a:t> to Company. The Company </a:t>
            </a:r>
            <a:r>
              <a:rPr lang="en-US" sz="2000" b="1" dirty="0" err="1">
                <a:solidFill>
                  <a:schemeClr val="bg2"/>
                </a:solidFill>
              </a:rPr>
              <a:t>OwnsAndStuff</a:t>
            </a:r>
            <a:r>
              <a:rPr lang="en-US" sz="2000" dirty="0">
                <a:solidFill>
                  <a:schemeClr val="bg2"/>
                </a:solidFill>
              </a:rPr>
              <a:t> </a:t>
            </a:r>
            <a:r>
              <a:rPr lang="en-US" sz="2000" b="1" dirty="0" err="1">
                <a:solidFill>
                  <a:schemeClr val="bg2"/>
                </a:solidFill>
              </a:rPr>
              <a:t>WorkAndOtherStuff</a:t>
            </a:r>
            <a:r>
              <a:rPr lang="en-US" sz="2000" dirty="0">
                <a:solidFill>
                  <a:schemeClr val="bg2"/>
                </a:solidFill>
              </a:rPr>
              <a:t>, including the right to </a:t>
            </a:r>
            <a:r>
              <a:rPr lang="en-US" sz="2000" b="1" dirty="0" err="1">
                <a:solidFill>
                  <a:schemeClr val="bg2"/>
                </a:solidFill>
              </a:rPr>
              <a:t>ProtectOrUseOrDoOtherThings</a:t>
            </a:r>
            <a:r>
              <a:rPr lang="en-US" sz="2000" dirty="0">
                <a:solidFill>
                  <a:schemeClr val="bg2"/>
                </a:solidFill>
              </a:rPr>
              <a:t>.</a:t>
            </a:r>
          </a:p>
        </p:txBody>
      </p:sp>
      <p:sp>
        <p:nvSpPr>
          <p:cNvPr id="7" name="TextBox 6">
            <a:extLst>
              <a:ext uri="{FF2B5EF4-FFF2-40B4-BE49-F238E27FC236}">
                <a16:creationId xmlns:a16="http://schemas.microsoft.com/office/drawing/2014/main" id="{BB818062-3371-2BD7-2AEA-B9BE4AE209F7}"/>
              </a:ext>
            </a:extLst>
          </p:cNvPr>
          <p:cNvSpPr txBox="1"/>
          <p:nvPr/>
        </p:nvSpPr>
        <p:spPr>
          <a:xfrm>
            <a:off x="1802293" y="4645088"/>
            <a:ext cx="8587409" cy="1631216"/>
          </a:xfrm>
          <a:prstGeom prst="rect">
            <a:avLst/>
          </a:prstGeom>
          <a:noFill/>
        </p:spPr>
        <p:txBody>
          <a:bodyPr wrap="square">
            <a:spAutoFit/>
          </a:bodyPr>
          <a:lstStyle/>
          <a:p>
            <a:pPr marL="0" indent="0">
              <a:lnSpc>
                <a:spcPct val="100000"/>
              </a:lnSpc>
              <a:buNone/>
            </a:pPr>
            <a:r>
              <a:rPr lang="en-US" sz="2000" dirty="0">
                <a:solidFill>
                  <a:schemeClr val="bg2"/>
                </a:solidFill>
                <a:latin typeface="Proxima Nova" panose="020B0604020202020204" charset="0"/>
              </a:rPr>
              <a:t>Consultant hereby </a:t>
            </a:r>
            <a:r>
              <a:rPr lang="en-US" sz="2000" b="1" dirty="0" err="1">
                <a:solidFill>
                  <a:schemeClr val="bg2"/>
                </a:solidFill>
                <a:latin typeface="Proxima Nova" panose="020B0604020202020204" charset="0"/>
              </a:rPr>
              <a:t>TransfersAndAssigns</a:t>
            </a:r>
            <a:r>
              <a:rPr lang="en-US" sz="2000" dirty="0">
                <a:solidFill>
                  <a:schemeClr val="bg2"/>
                </a:solidFill>
                <a:latin typeface="Proxima Nova" panose="020B0604020202020204" charset="0"/>
              </a:rPr>
              <a:t> </a:t>
            </a:r>
            <a:r>
              <a:rPr lang="en-US" sz="2000" b="1" dirty="0" err="1">
                <a:solidFill>
                  <a:schemeClr val="bg2"/>
                </a:solidFill>
                <a:latin typeface="Proxima Nova" panose="020B0604020202020204" charset="0"/>
              </a:rPr>
              <a:t>AnyIntellectualPropertyMadeOrReferencedOrUsed</a:t>
            </a:r>
            <a:r>
              <a:rPr lang="en-US" sz="2000" dirty="0">
                <a:solidFill>
                  <a:schemeClr val="bg2"/>
                </a:solidFill>
                <a:latin typeface="Proxima Nova" panose="020B0604020202020204" charset="0"/>
              </a:rPr>
              <a:t>, including, but not limited to, any </a:t>
            </a:r>
            <a:r>
              <a:rPr lang="en-US" sz="2000" b="1" dirty="0">
                <a:solidFill>
                  <a:schemeClr val="bg2"/>
                </a:solidFill>
                <a:latin typeface="Proxima Nova" panose="020B0604020202020204" charset="0"/>
              </a:rPr>
              <a:t>Legal Protections</a:t>
            </a:r>
            <a:r>
              <a:rPr lang="en-US" sz="2000" dirty="0">
                <a:solidFill>
                  <a:schemeClr val="bg2"/>
                </a:solidFill>
                <a:latin typeface="Proxima Nova" panose="020B0604020202020204" charset="0"/>
              </a:rPr>
              <a:t> to Company. The Company </a:t>
            </a:r>
            <a:r>
              <a:rPr lang="en-US" sz="2000" b="1" dirty="0" err="1">
                <a:solidFill>
                  <a:schemeClr val="bg2"/>
                </a:solidFill>
                <a:latin typeface="Proxima Nova" panose="020B0604020202020204" charset="0"/>
              </a:rPr>
              <a:t>OwnsAndControls</a:t>
            </a:r>
            <a:r>
              <a:rPr lang="en-US" sz="2000" dirty="0">
                <a:solidFill>
                  <a:schemeClr val="bg2"/>
                </a:solidFill>
                <a:latin typeface="Proxima Nova" panose="020B0604020202020204" charset="0"/>
              </a:rPr>
              <a:t> </a:t>
            </a:r>
            <a:r>
              <a:rPr lang="en-US" sz="2000" b="1" dirty="0" err="1">
                <a:solidFill>
                  <a:schemeClr val="bg2"/>
                </a:solidFill>
                <a:latin typeface="Proxima Nova" panose="020B0604020202020204" charset="0"/>
              </a:rPr>
              <a:t>AnyIntellectualPropertyMadeOrReferencedOrUsed</a:t>
            </a:r>
            <a:r>
              <a:rPr lang="en-US" sz="2000" dirty="0">
                <a:solidFill>
                  <a:schemeClr val="bg2"/>
                </a:solidFill>
                <a:latin typeface="Proxima Nova" panose="020B0604020202020204" charset="0"/>
              </a:rPr>
              <a:t>, including the right to </a:t>
            </a:r>
            <a:r>
              <a:rPr lang="en-US" sz="2000" b="1" dirty="0" err="1">
                <a:solidFill>
                  <a:schemeClr val="bg2"/>
                </a:solidFill>
                <a:latin typeface="Proxima Nova" panose="020B0604020202020204" charset="0"/>
              </a:rPr>
              <a:t>ProtectOrUseOrDoOtherThings</a:t>
            </a:r>
            <a:r>
              <a:rPr lang="en-US" sz="2000" dirty="0">
                <a:solidFill>
                  <a:schemeClr val="bg2"/>
                </a:solidFill>
                <a:latin typeface="Proxima Nova" panose="020B0604020202020204" charset="0"/>
              </a:rPr>
              <a:t>.</a:t>
            </a:r>
          </a:p>
        </p:txBody>
      </p:sp>
      <p:sp>
        <p:nvSpPr>
          <p:cNvPr id="8" name="TextBox 7">
            <a:extLst>
              <a:ext uri="{FF2B5EF4-FFF2-40B4-BE49-F238E27FC236}">
                <a16:creationId xmlns:a16="http://schemas.microsoft.com/office/drawing/2014/main" id="{25CBE231-CDEC-131E-F236-78D6C02087E7}"/>
              </a:ext>
            </a:extLst>
          </p:cNvPr>
          <p:cNvSpPr txBox="1"/>
          <p:nvPr/>
        </p:nvSpPr>
        <p:spPr>
          <a:xfrm>
            <a:off x="3763617" y="225287"/>
            <a:ext cx="4346713" cy="400110"/>
          </a:xfrm>
          <a:prstGeom prst="rect">
            <a:avLst/>
          </a:prstGeom>
          <a:noFill/>
        </p:spPr>
        <p:txBody>
          <a:bodyPr wrap="square" rtlCol="0">
            <a:spAutoFit/>
          </a:bodyPr>
          <a:lstStyle/>
          <a:p>
            <a:pPr algn="ctr"/>
            <a:r>
              <a:rPr lang="en-US" sz="2000" b="1" dirty="0">
                <a:solidFill>
                  <a:schemeClr val="bg2"/>
                </a:solidFill>
                <a:latin typeface="Proxima Nova" panose="020B0604020202020204" charset="0"/>
              </a:rPr>
              <a:t>Obvious Nonsense</a:t>
            </a:r>
          </a:p>
        </p:txBody>
      </p:sp>
      <p:sp>
        <p:nvSpPr>
          <p:cNvPr id="9" name="TextBox 8">
            <a:extLst>
              <a:ext uri="{FF2B5EF4-FFF2-40B4-BE49-F238E27FC236}">
                <a16:creationId xmlns:a16="http://schemas.microsoft.com/office/drawing/2014/main" id="{3F833DF8-7CD8-7BB6-8BE0-F5EB10313D5F}"/>
              </a:ext>
            </a:extLst>
          </p:cNvPr>
          <p:cNvSpPr txBox="1"/>
          <p:nvPr/>
        </p:nvSpPr>
        <p:spPr>
          <a:xfrm>
            <a:off x="3637721" y="2144679"/>
            <a:ext cx="4346713" cy="400110"/>
          </a:xfrm>
          <a:prstGeom prst="rect">
            <a:avLst/>
          </a:prstGeom>
          <a:noFill/>
        </p:spPr>
        <p:txBody>
          <a:bodyPr wrap="square" rtlCol="0">
            <a:spAutoFit/>
          </a:bodyPr>
          <a:lstStyle/>
          <a:p>
            <a:pPr algn="ctr"/>
            <a:r>
              <a:rPr lang="en-US" sz="2000" b="1" dirty="0">
                <a:solidFill>
                  <a:schemeClr val="bg2"/>
                </a:solidFill>
                <a:latin typeface="Proxima Nova" panose="020B0604020202020204" charset="0"/>
              </a:rPr>
              <a:t>Honest</a:t>
            </a:r>
          </a:p>
        </p:txBody>
      </p:sp>
      <p:sp>
        <p:nvSpPr>
          <p:cNvPr id="10" name="TextBox 9">
            <a:extLst>
              <a:ext uri="{FF2B5EF4-FFF2-40B4-BE49-F238E27FC236}">
                <a16:creationId xmlns:a16="http://schemas.microsoft.com/office/drawing/2014/main" id="{9CEA42FF-D18E-C162-4440-74C012BC6343}"/>
              </a:ext>
            </a:extLst>
          </p:cNvPr>
          <p:cNvSpPr txBox="1"/>
          <p:nvPr/>
        </p:nvSpPr>
        <p:spPr>
          <a:xfrm>
            <a:off x="3637721" y="4244978"/>
            <a:ext cx="4346713" cy="400110"/>
          </a:xfrm>
          <a:prstGeom prst="rect">
            <a:avLst/>
          </a:prstGeom>
          <a:noFill/>
        </p:spPr>
        <p:txBody>
          <a:bodyPr wrap="square" rtlCol="0">
            <a:spAutoFit/>
          </a:bodyPr>
          <a:lstStyle/>
          <a:p>
            <a:pPr algn="ctr"/>
            <a:r>
              <a:rPr lang="en-US" sz="2000" b="1" dirty="0">
                <a:solidFill>
                  <a:schemeClr val="bg2"/>
                </a:solidFill>
                <a:latin typeface="Proxima Nova" panose="020B0604020202020204" charset="0"/>
              </a:rPr>
              <a:t>Completely Honest</a:t>
            </a:r>
          </a:p>
        </p:txBody>
      </p:sp>
    </p:spTree>
    <p:extLst>
      <p:ext uri="{BB962C8B-B14F-4D97-AF65-F5344CB8AC3E}">
        <p14:creationId xmlns:p14="http://schemas.microsoft.com/office/powerpoint/2010/main" val="114116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7DA2060B-EC80-8220-7703-285257062A23}"/>
              </a:ext>
            </a:extLst>
          </p:cNvPr>
          <p:cNvPicPr>
            <a:picLocks noChangeAspect="1"/>
          </p:cNvPicPr>
          <p:nvPr/>
        </p:nvPicPr>
        <p:blipFill>
          <a:blip r:embed="rId3"/>
          <a:stretch>
            <a:fillRect/>
          </a:stretch>
        </p:blipFill>
        <p:spPr>
          <a:xfrm>
            <a:off x="1219809" y="553583"/>
            <a:ext cx="9752381" cy="4876190"/>
          </a:xfrm>
          <a:prstGeom prst="rect">
            <a:avLst/>
          </a:prstGeom>
        </p:spPr>
      </p:pic>
      <p:sp>
        <p:nvSpPr>
          <p:cNvPr id="3" name="Rectangle 2">
            <a:extLst>
              <a:ext uri="{FF2B5EF4-FFF2-40B4-BE49-F238E27FC236}">
                <a16:creationId xmlns:a16="http://schemas.microsoft.com/office/drawing/2014/main" id="{4AC75FB4-87EE-A0FE-94AF-A252BA202A0D}"/>
              </a:ext>
            </a:extLst>
          </p:cNvPr>
          <p:cNvSpPr/>
          <p:nvPr/>
        </p:nvSpPr>
        <p:spPr>
          <a:xfrm>
            <a:off x="2093843" y="447565"/>
            <a:ext cx="4399722" cy="1619774"/>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65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EDA9-C44F-83B4-2EDB-065310C6DFEC}"/>
              </a:ext>
            </a:extLst>
          </p:cNvPr>
          <p:cNvSpPr>
            <a:spLocks noGrp="1"/>
          </p:cNvSpPr>
          <p:nvPr>
            <p:ph type="title"/>
          </p:nvPr>
        </p:nvSpPr>
        <p:spPr/>
        <p:txBody>
          <a:bodyPr>
            <a:normAutofit/>
          </a:bodyPr>
          <a:lstStyle/>
          <a:p>
            <a:r>
              <a:rPr lang="en-US" sz="5000" dirty="0"/>
              <a:t>Existing Solutions</a:t>
            </a:r>
          </a:p>
        </p:txBody>
      </p:sp>
      <p:sp>
        <p:nvSpPr>
          <p:cNvPr id="3" name="Text Placeholder 2">
            <a:extLst>
              <a:ext uri="{FF2B5EF4-FFF2-40B4-BE49-F238E27FC236}">
                <a16:creationId xmlns:a16="http://schemas.microsoft.com/office/drawing/2014/main" id="{D7C9F43B-8953-A9FC-95BC-205AFD0A7B34}"/>
              </a:ext>
            </a:extLst>
          </p:cNvPr>
          <p:cNvSpPr>
            <a:spLocks noGrp="1"/>
          </p:cNvSpPr>
          <p:nvPr>
            <p:ph type="body" idx="1"/>
          </p:nvPr>
        </p:nvSpPr>
        <p:spPr>
          <a:xfrm>
            <a:off x="609600" y="1880090"/>
            <a:ext cx="10972800" cy="4977910"/>
          </a:xfrm>
        </p:spPr>
        <p:txBody>
          <a:bodyPr>
            <a:normAutofit/>
          </a:bodyPr>
          <a:lstStyle/>
          <a:p>
            <a:r>
              <a:rPr lang="en-US" sz="4000" b="1" dirty="0"/>
              <a:t>Refactoring</a:t>
            </a:r>
          </a:p>
          <a:p>
            <a:endParaRPr lang="en-US" sz="4000" dirty="0"/>
          </a:p>
          <a:p>
            <a:r>
              <a:rPr lang="en-US" sz="4000" dirty="0"/>
              <a:t>Automated Tests</a:t>
            </a:r>
          </a:p>
          <a:p>
            <a:endParaRPr lang="en-US" sz="4000" dirty="0"/>
          </a:p>
          <a:p>
            <a:r>
              <a:rPr lang="en-US" sz="4000" dirty="0"/>
              <a:t>Tools</a:t>
            </a:r>
          </a:p>
          <a:p>
            <a:pPr marL="114300" indent="0">
              <a:buNone/>
            </a:pPr>
            <a:endParaRPr lang="en-US" dirty="0"/>
          </a:p>
          <a:p>
            <a:endParaRPr lang="en-US" dirty="0"/>
          </a:p>
          <a:p>
            <a:endParaRPr lang="en-US" dirty="0"/>
          </a:p>
        </p:txBody>
      </p:sp>
      <p:pic>
        <p:nvPicPr>
          <p:cNvPr id="5" name="Picture 4" descr="A picture containing text, sign, vector graphics, clipart&#10;&#10;Description automatically generated">
            <a:extLst>
              <a:ext uri="{FF2B5EF4-FFF2-40B4-BE49-F238E27FC236}">
                <a16:creationId xmlns:a16="http://schemas.microsoft.com/office/drawing/2014/main" id="{F2761D11-64DC-7469-11C9-8817A3EF6713}"/>
              </a:ext>
            </a:extLst>
          </p:cNvPr>
          <p:cNvPicPr>
            <a:picLocks noChangeAspect="1"/>
          </p:cNvPicPr>
          <p:nvPr/>
        </p:nvPicPr>
        <p:blipFill>
          <a:blip r:embed="rId3"/>
          <a:stretch>
            <a:fillRect/>
          </a:stretch>
        </p:blipFill>
        <p:spPr>
          <a:xfrm>
            <a:off x="418011" y="1948542"/>
            <a:ext cx="799011" cy="799011"/>
          </a:xfrm>
          <a:prstGeom prst="rect">
            <a:avLst/>
          </a:prstGeom>
        </p:spPr>
      </p:pic>
      <p:pic>
        <p:nvPicPr>
          <p:cNvPr id="6" name="Picture 5" descr="A picture containing text, sign, vector graphics, clipart&#10;&#10;Description automatically generated">
            <a:extLst>
              <a:ext uri="{FF2B5EF4-FFF2-40B4-BE49-F238E27FC236}">
                <a16:creationId xmlns:a16="http://schemas.microsoft.com/office/drawing/2014/main" id="{6F612D23-F221-6D69-ED12-39A1614D94EE}"/>
              </a:ext>
            </a:extLst>
          </p:cNvPr>
          <p:cNvPicPr>
            <a:picLocks noChangeAspect="1"/>
          </p:cNvPicPr>
          <p:nvPr/>
        </p:nvPicPr>
        <p:blipFill>
          <a:blip r:embed="rId3"/>
          <a:stretch>
            <a:fillRect/>
          </a:stretch>
        </p:blipFill>
        <p:spPr>
          <a:xfrm>
            <a:off x="418011" y="3311437"/>
            <a:ext cx="799011" cy="799011"/>
          </a:xfrm>
          <a:prstGeom prst="rect">
            <a:avLst/>
          </a:prstGeom>
        </p:spPr>
      </p:pic>
      <p:pic>
        <p:nvPicPr>
          <p:cNvPr id="7" name="Picture 6" descr="A picture containing text, sign, vector graphics, clipart&#10;&#10;Description automatically generated">
            <a:extLst>
              <a:ext uri="{FF2B5EF4-FFF2-40B4-BE49-F238E27FC236}">
                <a16:creationId xmlns:a16="http://schemas.microsoft.com/office/drawing/2014/main" id="{42BF08D9-5472-7964-25B7-C0961BB1F586}"/>
              </a:ext>
            </a:extLst>
          </p:cNvPr>
          <p:cNvPicPr>
            <a:picLocks noChangeAspect="1"/>
          </p:cNvPicPr>
          <p:nvPr/>
        </p:nvPicPr>
        <p:blipFill>
          <a:blip r:embed="rId3"/>
          <a:stretch>
            <a:fillRect/>
          </a:stretch>
        </p:blipFill>
        <p:spPr>
          <a:xfrm>
            <a:off x="418010" y="4649297"/>
            <a:ext cx="799011" cy="799011"/>
          </a:xfrm>
          <a:prstGeom prst="rect">
            <a:avLst/>
          </a:prstGeom>
        </p:spPr>
      </p:pic>
    </p:spTree>
    <p:extLst>
      <p:ext uri="{BB962C8B-B14F-4D97-AF65-F5344CB8AC3E}">
        <p14:creationId xmlns:p14="http://schemas.microsoft.com/office/powerpoint/2010/main" val="2407943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t takes to be a great problem solver in business - SmartCompany">
            <a:extLst>
              <a:ext uri="{FF2B5EF4-FFF2-40B4-BE49-F238E27FC236}">
                <a16:creationId xmlns:a16="http://schemas.microsoft.com/office/drawing/2014/main" id="{6BE25C8B-5B1C-D3B6-B5CC-A0561D2313FB}"/>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34517" b="24673"/>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BEFA87A-E1E0-6AE3-160C-1FB0A8720035}"/>
              </a:ext>
            </a:extLst>
          </p:cNvPr>
          <p:cNvSpPr txBox="1"/>
          <p:nvPr/>
        </p:nvSpPr>
        <p:spPr>
          <a:xfrm>
            <a:off x="3357769" y="1401417"/>
            <a:ext cx="5476461" cy="861774"/>
          </a:xfrm>
          <a:prstGeom prst="rect">
            <a:avLst/>
          </a:prstGeom>
          <a:noFill/>
        </p:spPr>
        <p:txBody>
          <a:bodyPr wrap="square" rtlCol="0">
            <a:spAutoFit/>
          </a:bodyPr>
          <a:lstStyle/>
          <a:p>
            <a:pPr lvl="1"/>
            <a:r>
              <a:rPr lang="en-US" sz="5000" dirty="0">
                <a:latin typeface="Proxima Nova" panose="020B0604020202020204" charset="0"/>
              </a:rPr>
              <a:t>Business Problem</a:t>
            </a:r>
          </a:p>
        </p:txBody>
      </p:sp>
      <p:grpSp>
        <p:nvGrpSpPr>
          <p:cNvPr id="6" name="Group 5">
            <a:extLst>
              <a:ext uri="{FF2B5EF4-FFF2-40B4-BE49-F238E27FC236}">
                <a16:creationId xmlns:a16="http://schemas.microsoft.com/office/drawing/2014/main" id="{5FAFC37F-CB5B-EAE5-102E-D88AA3817F6A}"/>
              </a:ext>
            </a:extLst>
          </p:cNvPr>
          <p:cNvGrpSpPr/>
          <p:nvPr/>
        </p:nvGrpSpPr>
        <p:grpSpPr>
          <a:xfrm>
            <a:off x="2699344" y="2716957"/>
            <a:ext cx="3396655" cy="3555377"/>
            <a:chOff x="2699344" y="2716957"/>
            <a:chExt cx="3396655" cy="3555377"/>
          </a:xfrm>
        </p:grpSpPr>
        <p:pic>
          <p:nvPicPr>
            <p:cNvPr id="4" name="Picture 3" descr="A white square with a black background&#10;&#10;Description automatically generated with low confidence">
              <a:extLst>
                <a:ext uri="{FF2B5EF4-FFF2-40B4-BE49-F238E27FC236}">
                  <a16:creationId xmlns:a16="http://schemas.microsoft.com/office/drawing/2014/main" id="{2912A0A5-5EC2-7D3A-8EDA-F8A37B917335}"/>
                </a:ext>
              </a:extLst>
            </p:cNvPr>
            <p:cNvPicPr>
              <a:picLocks noChangeAspect="1"/>
            </p:cNvPicPr>
            <p:nvPr/>
          </p:nvPicPr>
          <p:blipFill>
            <a:blip r:embed="rId4"/>
            <a:stretch>
              <a:fillRect/>
            </a:stretch>
          </p:blipFill>
          <p:spPr>
            <a:xfrm>
              <a:off x="2699344" y="2716957"/>
              <a:ext cx="3396655" cy="3555377"/>
            </a:xfrm>
            <a:prstGeom prst="rect">
              <a:avLst/>
            </a:prstGeom>
          </p:spPr>
        </p:pic>
        <p:sp>
          <p:nvSpPr>
            <p:cNvPr id="5" name="TextBox 4">
              <a:extLst>
                <a:ext uri="{FF2B5EF4-FFF2-40B4-BE49-F238E27FC236}">
                  <a16:creationId xmlns:a16="http://schemas.microsoft.com/office/drawing/2014/main" id="{0B138891-9E4D-E5BF-7E99-C79568A9AF53}"/>
                </a:ext>
              </a:extLst>
            </p:cNvPr>
            <p:cNvSpPr txBox="1"/>
            <p:nvPr/>
          </p:nvSpPr>
          <p:spPr>
            <a:xfrm rot="20513030">
              <a:off x="2901602" y="3162461"/>
              <a:ext cx="2650857" cy="2400657"/>
            </a:xfrm>
            <a:prstGeom prst="rect">
              <a:avLst/>
            </a:prstGeom>
            <a:noFill/>
          </p:spPr>
          <p:txBody>
            <a:bodyPr wrap="square" rtlCol="0">
              <a:spAutoFit/>
            </a:bodyPr>
            <a:lstStyle/>
            <a:p>
              <a:pPr algn="ctr"/>
              <a:r>
                <a:rPr lang="en-US" sz="3000" b="0" i="1" u="none" strike="noStrike" dirty="0">
                  <a:solidFill>
                    <a:srgbClr val="4472C4"/>
                  </a:solidFill>
                  <a:effectLst/>
                  <a:latin typeface="Dreaming Outloud Pro" panose="020B0604020202020204" pitchFamily="66" charset="0"/>
                  <a:cs typeface="Dreaming Outloud Pro" panose="020B0604020202020204" pitchFamily="66" charset="0"/>
                </a:rPr>
                <a:t>Being productive requires making code changes.</a:t>
              </a:r>
              <a:endParaRPr lang="en-US" sz="3000" dirty="0">
                <a:latin typeface="Dreaming Outloud Pro" panose="020B0604020202020204" pitchFamily="66" charset="0"/>
                <a:cs typeface="Dreaming Outloud Pro" panose="020B0604020202020204" pitchFamily="66" charset="0"/>
              </a:endParaRPr>
            </a:p>
          </p:txBody>
        </p:sp>
      </p:grpSp>
      <p:grpSp>
        <p:nvGrpSpPr>
          <p:cNvPr id="10" name="Group 9">
            <a:extLst>
              <a:ext uri="{FF2B5EF4-FFF2-40B4-BE49-F238E27FC236}">
                <a16:creationId xmlns:a16="http://schemas.microsoft.com/office/drawing/2014/main" id="{9CC35AC9-F1B3-9269-2295-2189B14AB94C}"/>
              </a:ext>
            </a:extLst>
          </p:cNvPr>
          <p:cNvGrpSpPr/>
          <p:nvPr/>
        </p:nvGrpSpPr>
        <p:grpSpPr>
          <a:xfrm>
            <a:off x="6573298" y="2585101"/>
            <a:ext cx="3396655" cy="3555377"/>
            <a:chOff x="6573298" y="2585101"/>
            <a:chExt cx="3396655" cy="3555377"/>
          </a:xfrm>
        </p:grpSpPr>
        <p:pic>
          <p:nvPicPr>
            <p:cNvPr id="9" name="Picture 8" descr="A white square with a black background&#10;&#10;Description automatically generated with low confidence">
              <a:extLst>
                <a:ext uri="{FF2B5EF4-FFF2-40B4-BE49-F238E27FC236}">
                  <a16:creationId xmlns:a16="http://schemas.microsoft.com/office/drawing/2014/main" id="{EABD4091-B63F-6073-574B-8E2D38C1C1A5}"/>
                </a:ext>
              </a:extLst>
            </p:cNvPr>
            <p:cNvPicPr>
              <a:picLocks noChangeAspect="1"/>
            </p:cNvPicPr>
            <p:nvPr/>
          </p:nvPicPr>
          <p:blipFill>
            <a:blip r:embed="rId4"/>
            <a:stretch>
              <a:fillRect/>
            </a:stretch>
          </p:blipFill>
          <p:spPr>
            <a:xfrm rot="1562524">
              <a:off x="6573298" y="2585101"/>
              <a:ext cx="3396655" cy="3555377"/>
            </a:xfrm>
            <a:prstGeom prst="rect">
              <a:avLst/>
            </a:prstGeom>
          </p:spPr>
        </p:pic>
        <p:sp>
          <p:nvSpPr>
            <p:cNvPr id="7" name="TextBox 6">
              <a:extLst>
                <a:ext uri="{FF2B5EF4-FFF2-40B4-BE49-F238E27FC236}">
                  <a16:creationId xmlns:a16="http://schemas.microsoft.com/office/drawing/2014/main" id="{F4652D43-23B0-4EA7-324F-DFB9C6959BC6}"/>
                </a:ext>
              </a:extLst>
            </p:cNvPr>
            <p:cNvSpPr txBox="1"/>
            <p:nvPr/>
          </p:nvSpPr>
          <p:spPr>
            <a:xfrm rot="467409">
              <a:off x="6890470" y="3682559"/>
              <a:ext cx="2650857" cy="1015663"/>
            </a:xfrm>
            <a:prstGeom prst="rect">
              <a:avLst/>
            </a:prstGeom>
            <a:noFill/>
          </p:spPr>
          <p:txBody>
            <a:bodyPr wrap="square" rtlCol="0">
              <a:spAutoFit/>
            </a:bodyPr>
            <a:lstStyle/>
            <a:p>
              <a:pPr algn="ctr"/>
              <a:r>
                <a:rPr lang="en-US" sz="3000" b="0" i="1" u="none" strike="noStrike" dirty="0">
                  <a:solidFill>
                    <a:srgbClr val="4472C4"/>
                  </a:solidFill>
                  <a:effectLst/>
                  <a:latin typeface="Dreaming Outloud Pro" panose="020B0604020202020204" pitchFamily="66" charset="0"/>
                  <a:cs typeface="Dreaming Outloud Pro" panose="020B0604020202020204" pitchFamily="66" charset="0"/>
                </a:rPr>
                <a:t>Any change adds risk.</a:t>
              </a:r>
              <a:endParaRPr lang="en-US" sz="3000" dirty="0">
                <a:latin typeface="Dreaming Outloud Pro" panose="020B0604020202020204" pitchFamily="66" charset="0"/>
                <a:cs typeface="Dreaming Outloud Pro" panose="020B0604020202020204" pitchFamily="66" charset="0"/>
              </a:endParaRPr>
            </a:p>
          </p:txBody>
        </p:sp>
      </p:grpSp>
    </p:spTree>
    <p:extLst>
      <p:ext uri="{BB962C8B-B14F-4D97-AF65-F5344CB8AC3E}">
        <p14:creationId xmlns:p14="http://schemas.microsoft.com/office/powerpoint/2010/main" val="266236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8D19A6-8FC5-AF4E-ECA7-776A2F416A97}"/>
              </a:ext>
            </a:extLst>
          </p:cNvPr>
          <p:cNvSpPr txBox="1"/>
          <p:nvPr/>
        </p:nvSpPr>
        <p:spPr>
          <a:xfrm>
            <a:off x="1192693" y="324273"/>
            <a:ext cx="5592417" cy="5016758"/>
          </a:xfrm>
          <a:prstGeom prst="rect">
            <a:avLst/>
          </a:prstGeom>
          <a:noFill/>
        </p:spPr>
        <p:txBody>
          <a:bodyPr wrap="square">
            <a:spAutoFit/>
          </a:bodyPr>
          <a:lstStyle/>
          <a:p>
            <a:pPr algn="ctr"/>
            <a:r>
              <a:rPr lang="en-US" sz="4000" b="0" i="1" u="none" strike="noStrike" dirty="0">
                <a:solidFill>
                  <a:schemeClr val="bg2"/>
                </a:solidFill>
                <a:effectLst/>
                <a:latin typeface="Proxima Nova" panose="020B0604020202020204" charset="0"/>
              </a:rPr>
              <a:t>Your empathy is helping you see the effect on the system ….</a:t>
            </a:r>
          </a:p>
          <a:p>
            <a:pPr algn="ctr"/>
            <a:br>
              <a:rPr lang="en-US" sz="4000" b="0" i="1" u="none" strike="noStrike" dirty="0">
                <a:solidFill>
                  <a:schemeClr val="bg2"/>
                </a:solidFill>
                <a:effectLst/>
                <a:latin typeface="Proxima Nova" panose="020B0604020202020204" charset="0"/>
              </a:rPr>
            </a:br>
            <a:r>
              <a:rPr lang="en-US" sz="4000" b="0" i="1" u="none" strike="noStrike" dirty="0">
                <a:solidFill>
                  <a:schemeClr val="bg2"/>
                </a:solidFill>
                <a:effectLst/>
                <a:latin typeface="Proxima Nova" panose="020B0604020202020204" charset="0"/>
              </a:rPr>
              <a:t>… so now the group benefits.</a:t>
            </a:r>
            <a:br>
              <a:rPr lang="en-US" sz="4000" b="0" i="1" u="none" strike="noStrike" dirty="0">
                <a:solidFill>
                  <a:schemeClr val="bg2"/>
                </a:solidFill>
                <a:effectLst/>
                <a:latin typeface="Proxima Nova" panose="020B0604020202020204" charset="0"/>
              </a:rPr>
            </a:br>
            <a:br>
              <a:rPr lang="en-US" sz="4000" b="0" i="1" u="none" strike="noStrike" dirty="0">
                <a:solidFill>
                  <a:schemeClr val="bg2"/>
                </a:solidFill>
                <a:effectLst/>
                <a:latin typeface="Proxima Nova" panose="020B0604020202020204" charset="0"/>
              </a:rPr>
            </a:br>
            <a:r>
              <a:rPr lang="en-US" sz="4000" b="0" i="1" u="none" strike="noStrike" dirty="0">
                <a:solidFill>
                  <a:schemeClr val="bg2"/>
                </a:solidFill>
                <a:effectLst/>
                <a:latin typeface="Proxima Nova" panose="020B0604020202020204" charset="0"/>
              </a:rPr>
              <a:t>#SystemEmpathy</a:t>
            </a:r>
          </a:p>
        </p:txBody>
      </p:sp>
      <p:sp>
        <p:nvSpPr>
          <p:cNvPr id="5" name="TextBox 4">
            <a:extLst>
              <a:ext uri="{FF2B5EF4-FFF2-40B4-BE49-F238E27FC236}">
                <a16:creationId xmlns:a16="http://schemas.microsoft.com/office/drawing/2014/main" id="{E4047DFA-E033-FE92-A4B4-7136EEF7E2AE}"/>
              </a:ext>
            </a:extLst>
          </p:cNvPr>
          <p:cNvSpPr txBox="1"/>
          <p:nvPr/>
        </p:nvSpPr>
        <p:spPr>
          <a:xfrm>
            <a:off x="940901" y="5663817"/>
            <a:ext cx="6096000" cy="707886"/>
          </a:xfrm>
          <a:prstGeom prst="rect">
            <a:avLst/>
          </a:prstGeom>
          <a:noFill/>
          <a:ln>
            <a:solidFill>
              <a:schemeClr val="accent1"/>
            </a:solidFill>
          </a:ln>
        </p:spPr>
        <p:txBody>
          <a:bodyPr wrap="square">
            <a:spAutoFit/>
          </a:bodyPr>
          <a:lstStyle/>
          <a:p>
            <a:pPr algn="ctr"/>
            <a:r>
              <a:rPr lang="en-US" sz="4000" i="1" dirty="0">
                <a:solidFill>
                  <a:schemeClr val="accent1"/>
                </a:solidFill>
                <a:latin typeface="Proxima Nova" panose="020B0604020202020204" charset="0"/>
              </a:rPr>
              <a:t>#CodeForReadability</a:t>
            </a:r>
            <a:endParaRPr lang="en-US" sz="4000" dirty="0">
              <a:solidFill>
                <a:schemeClr val="accent1"/>
              </a:solidFill>
              <a:latin typeface="Proxima Nova" panose="020B0604020202020204" charset="0"/>
            </a:endParaRPr>
          </a:p>
        </p:txBody>
      </p:sp>
      <p:pic>
        <p:nvPicPr>
          <p:cNvPr id="7" name="Picture 6" descr="Graphical user interface, application, icon&#10;&#10;Description automatically generated">
            <a:extLst>
              <a:ext uri="{FF2B5EF4-FFF2-40B4-BE49-F238E27FC236}">
                <a16:creationId xmlns:a16="http://schemas.microsoft.com/office/drawing/2014/main" id="{F62369B3-3540-DFF8-66C4-60019A33B510}"/>
              </a:ext>
            </a:extLst>
          </p:cNvPr>
          <p:cNvPicPr>
            <a:picLocks noChangeAspect="1"/>
          </p:cNvPicPr>
          <p:nvPr/>
        </p:nvPicPr>
        <p:blipFill>
          <a:blip r:embed="rId3"/>
          <a:stretch>
            <a:fillRect/>
          </a:stretch>
        </p:blipFill>
        <p:spPr>
          <a:xfrm>
            <a:off x="7252252" y="1258956"/>
            <a:ext cx="3916017" cy="3916017"/>
          </a:xfrm>
          <a:prstGeom prst="rect">
            <a:avLst/>
          </a:prstGeom>
        </p:spPr>
      </p:pic>
    </p:spTree>
    <p:extLst>
      <p:ext uri="{BB962C8B-B14F-4D97-AF65-F5344CB8AC3E}">
        <p14:creationId xmlns:p14="http://schemas.microsoft.com/office/powerpoint/2010/main" val="65869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C1B602-AF2B-B3D3-C1E5-735902B72D20}"/>
              </a:ext>
            </a:extLst>
          </p:cNvPr>
          <p:cNvPicPr>
            <a:picLocks noChangeAspect="1"/>
          </p:cNvPicPr>
          <p:nvPr/>
        </p:nvPicPr>
        <p:blipFill>
          <a:blip r:embed="rId3"/>
          <a:stretch>
            <a:fillRect/>
          </a:stretch>
        </p:blipFill>
        <p:spPr>
          <a:xfrm>
            <a:off x="3424237" y="528637"/>
            <a:ext cx="5343525" cy="5800725"/>
          </a:xfrm>
          <a:prstGeom prst="rect">
            <a:avLst/>
          </a:prstGeom>
        </p:spPr>
      </p:pic>
      <p:sp>
        <p:nvSpPr>
          <p:cNvPr id="4" name="TextBox 3">
            <a:extLst>
              <a:ext uri="{FF2B5EF4-FFF2-40B4-BE49-F238E27FC236}">
                <a16:creationId xmlns:a16="http://schemas.microsoft.com/office/drawing/2014/main" id="{E0E71D6E-02AC-CD7E-3199-BD650AA5E364}"/>
              </a:ext>
            </a:extLst>
          </p:cNvPr>
          <p:cNvSpPr txBox="1"/>
          <p:nvPr/>
        </p:nvSpPr>
        <p:spPr>
          <a:xfrm>
            <a:off x="3843130" y="6329362"/>
            <a:ext cx="3458818" cy="400110"/>
          </a:xfrm>
          <a:prstGeom prst="rect">
            <a:avLst/>
          </a:prstGeom>
          <a:noFill/>
        </p:spPr>
        <p:txBody>
          <a:bodyPr wrap="square" rtlCol="0">
            <a:spAutoFit/>
          </a:bodyPr>
          <a:lstStyle/>
          <a:p>
            <a:r>
              <a:rPr lang="en-US" sz="2000" b="1" dirty="0">
                <a:latin typeface="Proxima Nova" panose="020B0604020202020204" charset="0"/>
              </a:rPr>
              <a:t>“craft” coupon code</a:t>
            </a:r>
          </a:p>
        </p:txBody>
      </p:sp>
    </p:spTree>
    <p:extLst>
      <p:ext uri="{BB962C8B-B14F-4D97-AF65-F5344CB8AC3E}">
        <p14:creationId xmlns:p14="http://schemas.microsoft.com/office/powerpoint/2010/main" val="329967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D5DFAC-1DE3-FA42-2BA6-66EF6E4A1E11}"/>
              </a:ext>
            </a:extLst>
          </p:cNvPr>
          <p:cNvPicPr>
            <a:picLocks noChangeAspect="1"/>
          </p:cNvPicPr>
          <p:nvPr/>
        </p:nvPicPr>
        <p:blipFill>
          <a:blip r:embed="rId3"/>
          <a:stretch>
            <a:fillRect/>
          </a:stretch>
        </p:blipFill>
        <p:spPr>
          <a:xfrm>
            <a:off x="3429000" y="571500"/>
            <a:ext cx="5334000" cy="5715000"/>
          </a:xfrm>
          <a:prstGeom prst="rect">
            <a:avLst/>
          </a:prstGeom>
        </p:spPr>
      </p:pic>
    </p:spTree>
    <p:extLst>
      <p:ext uri="{BB962C8B-B14F-4D97-AF65-F5344CB8AC3E}">
        <p14:creationId xmlns:p14="http://schemas.microsoft.com/office/powerpoint/2010/main" val="3335647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r code&#10;&#10;Description automatically generated">
            <a:extLst>
              <a:ext uri="{FF2B5EF4-FFF2-40B4-BE49-F238E27FC236}">
                <a16:creationId xmlns:a16="http://schemas.microsoft.com/office/drawing/2014/main" id="{10A61EA4-C650-3E1C-E23A-CDF6A34AE2D3}"/>
              </a:ext>
            </a:extLst>
          </p:cNvPr>
          <p:cNvPicPr>
            <a:picLocks noChangeAspect="1"/>
          </p:cNvPicPr>
          <p:nvPr/>
        </p:nvPicPr>
        <p:blipFill>
          <a:blip r:embed="rId3"/>
          <a:stretch>
            <a:fillRect/>
          </a:stretch>
        </p:blipFill>
        <p:spPr>
          <a:xfrm>
            <a:off x="3627451" y="960451"/>
            <a:ext cx="4937097" cy="4937097"/>
          </a:xfrm>
          <a:prstGeom prst="rect">
            <a:avLst/>
          </a:prstGeom>
        </p:spPr>
      </p:pic>
    </p:spTree>
    <p:extLst>
      <p:ext uri="{BB962C8B-B14F-4D97-AF65-F5344CB8AC3E}">
        <p14:creationId xmlns:p14="http://schemas.microsoft.com/office/powerpoint/2010/main" val="348347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922DCFB7-780A-145E-6902-2569E52F5D63}"/>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771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icon&#10;&#10;Description automatically generated">
            <a:extLst>
              <a:ext uri="{FF2B5EF4-FFF2-40B4-BE49-F238E27FC236}">
                <a16:creationId xmlns:a16="http://schemas.microsoft.com/office/drawing/2014/main" id="{8A44D4C6-7CA6-9363-CB83-EFFF1FE5CD05}"/>
              </a:ext>
            </a:extLst>
          </p:cNvPr>
          <p:cNvPicPr>
            <a:picLocks noChangeAspect="1"/>
          </p:cNvPicPr>
          <p:nvPr/>
        </p:nvPicPr>
        <p:blipFill>
          <a:blip r:embed="rId3"/>
          <a:stretch>
            <a:fillRect/>
          </a:stretch>
        </p:blipFill>
        <p:spPr>
          <a:xfrm>
            <a:off x="173865" y="701701"/>
            <a:ext cx="5009323" cy="5009323"/>
          </a:xfrm>
          <a:prstGeom prst="rect">
            <a:avLst/>
          </a:prstGeom>
        </p:spPr>
      </p:pic>
      <p:sp>
        <p:nvSpPr>
          <p:cNvPr id="5" name="Text Placeholder 4">
            <a:extLst>
              <a:ext uri="{FF2B5EF4-FFF2-40B4-BE49-F238E27FC236}">
                <a16:creationId xmlns:a16="http://schemas.microsoft.com/office/drawing/2014/main" id="{54FD5266-2F46-AFB3-7CF3-DB5ABE69C48E}"/>
              </a:ext>
            </a:extLst>
          </p:cNvPr>
          <p:cNvSpPr>
            <a:spLocks noGrp="1"/>
          </p:cNvSpPr>
          <p:nvPr>
            <p:ph type="body" idx="1"/>
          </p:nvPr>
        </p:nvSpPr>
        <p:spPr>
          <a:xfrm>
            <a:off x="5183188" y="2425148"/>
            <a:ext cx="6399212" cy="3518451"/>
          </a:xfrm>
        </p:spPr>
        <p:txBody>
          <a:bodyPr>
            <a:normAutofit/>
          </a:bodyPr>
          <a:lstStyle/>
          <a:p>
            <a:pPr marL="25400" indent="0" algn="ctr">
              <a:buNone/>
            </a:pPr>
            <a:r>
              <a:rPr lang="en-US" sz="3500" dirty="0"/>
              <a:t>ONLY purpose:</a:t>
            </a:r>
          </a:p>
          <a:p>
            <a:pPr marL="25400" indent="0" algn="ctr">
              <a:buNone/>
            </a:pPr>
            <a:endParaRPr lang="en-US" sz="3500" dirty="0"/>
          </a:p>
          <a:p>
            <a:pPr marL="25400" indent="0" algn="ctr">
              <a:buNone/>
            </a:pPr>
            <a:r>
              <a:rPr lang="en-US" sz="3500" dirty="0"/>
              <a:t>Document can’t be changed.</a:t>
            </a:r>
          </a:p>
        </p:txBody>
      </p:sp>
    </p:spTree>
    <p:extLst>
      <p:ext uri="{BB962C8B-B14F-4D97-AF65-F5344CB8AC3E}">
        <p14:creationId xmlns:p14="http://schemas.microsoft.com/office/powerpoint/2010/main" val="4125813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icon&#10;&#10;Description automatically generated">
            <a:extLst>
              <a:ext uri="{FF2B5EF4-FFF2-40B4-BE49-F238E27FC236}">
                <a16:creationId xmlns:a16="http://schemas.microsoft.com/office/drawing/2014/main" id="{8A44D4C6-7CA6-9363-CB83-EFFF1FE5CD05}"/>
              </a:ext>
            </a:extLst>
          </p:cNvPr>
          <p:cNvPicPr>
            <a:picLocks noChangeAspect="1"/>
          </p:cNvPicPr>
          <p:nvPr/>
        </p:nvPicPr>
        <p:blipFill>
          <a:blip r:embed="rId3"/>
          <a:stretch>
            <a:fillRect/>
          </a:stretch>
        </p:blipFill>
        <p:spPr>
          <a:xfrm>
            <a:off x="3425948" y="473102"/>
            <a:ext cx="5009323" cy="5009323"/>
          </a:xfrm>
          <a:prstGeom prst="rect">
            <a:avLst/>
          </a:prstGeom>
        </p:spPr>
      </p:pic>
      <p:pic>
        <p:nvPicPr>
          <p:cNvPr id="4" name="Picture 3" descr="Icon&#10;&#10;Description automatically generated">
            <a:extLst>
              <a:ext uri="{FF2B5EF4-FFF2-40B4-BE49-F238E27FC236}">
                <a16:creationId xmlns:a16="http://schemas.microsoft.com/office/drawing/2014/main" id="{C92C3E8D-AEE3-39AE-3835-E7DEBEEED1F1}"/>
              </a:ext>
            </a:extLst>
          </p:cNvPr>
          <p:cNvPicPr>
            <a:picLocks noChangeAspect="1"/>
          </p:cNvPicPr>
          <p:nvPr/>
        </p:nvPicPr>
        <p:blipFill>
          <a:blip r:embed="rId4"/>
          <a:stretch>
            <a:fillRect/>
          </a:stretch>
        </p:blipFill>
        <p:spPr>
          <a:xfrm rot="1794919">
            <a:off x="6586992" y="473102"/>
            <a:ext cx="2977763" cy="2977763"/>
          </a:xfrm>
          <a:prstGeom prst="rect">
            <a:avLst/>
          </a:prstGeom>
        </p:spPr>
      </p:pic>
      <p:pic>
        <p:nvPicPr>
          <p:cNvPr id="8" name="Picture 7" descr="Icon&#10;&#10;Description automatically generated">
            <a:extLst>
              <a:ext uri="{FF2B5EF4-FFF2-40B4-BE49-F238E27FC236}">
                <a16:creationId xmlns:a16="http://schemas.microsoft.com/office/drawing/2014/main" id="{02419378-DBFA-361C-DCE5-4BCEC769F94F}"/>
              </a:ext>
            </a:extLst>
          </p:cNvPr>
          <p:cNvPicPr>
            <a:picLocks noChangeAspect="1"/>
          </p:cNvPicPr>
          <p:nvPr/>
        </p:nvPicPr>
        <p:blipFill>
          <a:blip r:embed="rId4"/>
          <a:stretch>
            <a:fillRect/>
          </a:stretch>
        </p:blipFill>
        <p:spPr>
          <a:xfrm rot="19667737">
            <a:off x="2835302" y="2526408"/>
            <a:ext cx="2977763" cy="2977763"/>
          </a:xfrm>
          <a:prstGeom prst="rect">
            <a:avLst/>
          </a:prstGeom>
        </p:spPr>
      </p:pic>
      <p:pic>
        <p:nvPicPr>
          <p:cNvPr id="9" name="Picture 8" descr="Icon&#10;&#10;Description automatically generated">
            <a:extLst>
              <a:ext uri="{FF2B5EF4-FFF2-40B4-BE49-F238E27FC236}">
                <a16:creationId xmlns:a16="http://schemas.microsoft.com/office/drawing/2014/main" id="{611D1827-A01F-C8DB-A6F2-C256410AA453}"/>
              </a:ext>
            </a:extLst>
          </p:cNvPr>
          <p:cNvPicPr>
            <a:picLocks noChangeAspect="1"/>
          </p:cNvPicPr>
          <p:nvPr/>
        </p:nvPicPr>
        <p:blipFill>
          <a:blip r:embed="rId4"/>
          <a:stretch>
            <a:fillRect/>
          </a:stretch>
        </p:blipFill>
        <p:spPr>
          <a:xfrm rot="21249045">
            <a:off x="3687419" y="-143982"/>
            <a:ext cx="2977763" cy="2977763"/>
          </a:xfrm>
          <a:prstGeom prst="rect">
            <a:avLst/>
          </a:prstGeom>
        </p:spPr>
      </p:pic>
    </p:spTree>
    <p:extLst>
      <p:ext uri="{BB962C8B-B14F-4D97-AF65-F5344CB8AC3E}">
        <p14:creationId xmlns:p14="http://schemas.microsoft.com/office/powerpoint/2010/main" val="2528466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icon&#10;&#10;Description automatically generated">
            <a:extLst>
              <a:ext uri="{FF2B5EF4-FFF2-40B4-BE49-F238E27FC236}">
                <a16:creationId xmlns:a16="http://schemas.microsoft.com/office/drawing/2014/main" id="{8A44D4C6-7CA6-9363-CB83-EFFF1FE5CD05}"/>
              </a:ext>
            </a:extLst>
          </p:cNvPr>
          <p:cNvPicPr>
            <a:picLocks noChangeAspect="1"/>
          </p:cNvPicPr>
          <p:nvPr/>
        </p:nvPicPr>
        <p:blipFill>
          <a:blip r:embed="rId3"/>
          <a:stretch>
            <a:fillRect/>
          </a:stretch>
        </p:blipFill>
        <p:spPr>
          <a:xfrm>
            <a:off x="3425948" y="473102"/>
            <a:ext cx="5009323" cy="5009323"/>
          </a:xfrm>
          <a:prstGeom prst="rect">
            <a:avLst/>
          </a:prstGeom>
        </p:spPr>
      </p:pic>
      <p:pic>
        <p:nvPicPr>
          <p:cNvPr id="4" name="Picture 3" descr="Icon&#10;&#10;Description automatically generated">
            <a:extLst>
              <a:ext uri="{FF2B5EF4-FFF2-40B4-BE49-F238E27FC236}">
                <a16:creationId xmlns:a16="http://schemas.microsoft.com/office/drawing/2014/main" id="{C92C3E8D-AEE3-39AE-3835-E7DEBEEED1F1}"/>
              </a:ext>
            </a:extLst>
          </p:cNvPr>
          <p:cNvPicPr>
            <a:picLocks noChangeAspect="1"/>
          </p:cNvPicPr>
          <p:nvPr/>
        </p:nvPicPr>
        <p:blipFill>
          <a:blip r:embed="rId4"/>
          <a:stretch>
            <a:fillRect/>
          </a:stretch>
        </p:blipFill>
        <p:spPr>
          <a:xfrm rot="1794919">
            <a:off x="6586992" y="473102"/>
            <a:ext cx="2977763" cy="2977763"/>
          </a:xfrm>
          <a:prstGeom prst="rect">
            <a:avLst/>
          </a:prstGeom>
        </p:spPr>
      </p:pic>
      <p:pic>
        <p:nvPicPr>
          <p:cNvPr id="8" name="Picture 7" descr="Icon&#10;&#10;Description automatically generated">
            <a:extLst>
              <a:ext uri="{FF2B5EF4-FFF2-40B4-BE49-F238E27FC236}">
                <a16:creationId xmlns:a16="http://schemas.microsoft.com/office/drawing/2014/main" id="{02419378-DBFA-361C-DCE5-4BCEC769F94F}"/>
              </a:ext>
            </a:extLst>
          </p:cNvPr>
          <p:cNvPicPr>
            <a:picLocks noChangeAspect="1"/>
          </p:cNvPicPr>
          <p:nvPr/>
        </p:nvPicPr>
        <p:blipFill>
          <a:blip r:embed="rId4"/>
          <a:stretch>
            <a:fillRect/>
          </a:stretch>
        </p:blipFill>
        <p:spPr>
          <a:xfrm rot="19667737">
            <a:off x="2835302" y="2526408"/>
            <a:ext cx="2977763" cy="2977763"/>
          </a:xfrm>
          <a:prstGeom prst="rect">
            <a:avLst/>
          </a:prstGeom>
        </p:spPr>
      </p:pic>
      <p:pic>
        <p:nvPicPr>
          <p:cNvPr id="9" name="Picture 8" descr="Icon&#10;&#10;Description automatically generated">
            <a:extLst>
              <a:ext uri="{FF2B5EF4-FFF2-40B4-BE49-F238E27FC236}">
                <a16:creationId xmlns:a16="http://schemas.microsoft.com/office/drawing/2014/main" id="{611D1827-A01F-C8DB-A6F2-C256410AA453}"/>
              </a:ext>
            </a:extLst>
          </p:cNvPr>
          <p:cNvPicPr>
            <a:picLocks noChangeAspect="1"/>
          </p:cNvPicPr>
          <p:nvPr/>
        </p:nvPicPr>
        <p:blipFill>
          <a:blip r:embed="rId4"/>
          <a:stretch>
            <a:fillRect/>
          </a:stretch>
        </p:blipFill>
        <p:spPr>
          <a:xfrm rot="21249045">
            <a:off x="3687419" y="-143982"/>
            <a:ext cx="2977763" cy="2977763"/>
          </a:xfrm>
          <a:prstGeom prst="rect">
            <a:avLst/>
          </a:prstGeom>
        </p:spPr>
      </p:pic>
      <p:pic>
        <p:nvPicPr>
          <p:cNvPr id="5" name="Picture 4" descr="Icon&#10;&#10;Description automatically generated">
            <a:extLst>
              <a:ext uri="{FF2B5EF4-FFF2-40B4-BE49-F238E27FC236}">
                <a16:creationId xmlns:a16="http://schemas.microsoft.com/office/drawing/2014/main" id="{E4E672E1-FAD2-80C0-32FE-026914226C81}"/>
              </a:ext>
            </a:extLst>
          </p:cNvPr>
          <p:cNvPicPr>
            <a:picLocks noChangeAspect="1"/>
          </p:cNvPicPr>
          <p:nvPr/>
        </p:nvPicPr>
        <p:blipFill>
          <a:blip r:embed="rId5"/>
          <a:stretch>
            <a:fillRect/>
          </a:stretch>
        </p:blipFill>
        <p:spPr>
          <a:xfrm rot="4243691">
            <a:off x="4637158" y="4089942"/>
            <a:ext cx="1530626" cy="1530626"/>
          </a:xfrm>
          <a:prstGeom prst="rect">
            <a:avLst/>
          </a:prstGeom>
        </p:spPr>
      </p:pic>
      <p:pic>
        <p:nvPicPr>
          <p:cNvPr id="10" name="Picture 9" descr="Icon&#10;&#10;Description automatically generated">
            <a:extLst>
              <a:ext uri="{FF2B5EF4-FFF2-40B4-BE49-F238E27FC236}">
                <a16:creationId xmlns:a16="http://schemas.microsoft.com/office/drawing/2014/main" id="{FC8C19A2-2D86-C68A-8F07-213A915F00B5}"/>
              </a:ext>
            </a:extLst>
          </p:cNvPr>
          <p:cNvPicPr>
            <a:picLocks noChangeAspect="1"/>
          </p:cNvPicPr>
          <p:nvPr/>
        </p:nvPicPr>
        <p:blipFill>
          <a:blip r:embed="rId5"/>
          <a:stretch>
            <a:fillRect/>
          </a:stretch>
        </p:blipFill>
        <p:spPr>
          <a:xfrm rot="7044548">
            <a:off x="5139399" y="995218"/>
            <a:ext cx="1165077" cy="1165077"/>
          </a:xfrm>
          <a:prstGeom prst="rect">
            <a:avLst/>
          </a:prstGeom>
        </p:spPr>
      </p:pic>
      <p:pic>
        <p:nvPicPr>
          <p:cNvPr id="11" name="Picture 10" descr="Icon&#10;&#10;Description automatically generated">
            <a:extLst>
              <a:ext uri="{FF2B5EF4-FFF2-40B4-BE49-F238E27FC236}">
                <a16:creationId xmlns:a16="http://schemas.microsoft.com/office/drawing/2014/main" id="{EAD49A29-C92F-1848-EF4F-A0EC709A1416}"/>
              </a:ext>
            </a:extLst>
          </p:cNvPr>
          <p:cNvPicPr>
            <a:picLocks noChangeAspect="1"/>
          </p:cNvPicPr>
          <p:nvPr/>
        </p:nvPicPr>
        <p:blipFill>
          <a:blip r:embed="rId5"/>
          <a:stretch>
            <a:fillRect/>
          </a:stretch>
        </p:blipFill>
        <p:spPr>
          <a:xfrm rot="7044548">
            <a:off x="6075667" y="1810296"/>
            <a:ext cx="1165077" cy="1165077"/>
          </a:xfrm>
          <a:prstGeom prst="rect">
            <a:avLst/>
          </a:prstGeom>
        </p:spPr>
      </p:pic>
    </p:spTree>
    <p:extLst>
      <p:ext uri="{BB962C8B-B14F-4D97-AF65-F5344CB8AC3E}">
        <p14:creationId xmlns:p14="http://schemas.microsoft.com/office/powerpoint/2010/main" val="3933123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2B87B3E-E2AE-0179-8C10-1B4561C9E931}"/>
              </a:ext>
            </a:extLst>
          </p:cNvPr>
          <p:cNvGrpSpPr/>
          <p:nvPr/>
        </p:nvGrpSpPr>
        <p:grpSpPr>
          <a:xfrm>
            <a:off x="2875005" y="280086"/>
            <a:ext cx="6441989" cy="5659395"/>
            <a:chOff x="173865" y="701701"/>
            <a:chExt cx="5009323" cy="5126605"/>
          </a:xfrm>
        </p:grpSpPr>
        <p:grpSp>
          <p:nvGrpSpPr>
            <p:cNvPr id="13" name="Group 12">
              <a:extLst>
                <a:ext uri="{FF2B5EF4-FFF2-40B4-BE49-F238E27FC236}">
                  <a16:creationId xmlns:a16="http://schemas.microsoft.com/office/drawing/2014/main" id="{1CF68FFF-B971-38CE-CAAF-D7A5E624A8D4}"/>
                </a:ext>
              </a:extLst>
            </p:cNvPr>
            <p:cNvGrpSpPr/>
            <p:nvPr/>
          </p:nvGrpSpPr>
          <p:grpSpPr>
            <a:xfrm>
              <a:off x="173865" y="701701"/>
              <a:ext cx="5009323" cy="5126605"/>
              <a:chOff x="173865" y="701701"/>
              <a:chExt cx="5009323" cy="5009323"/>
            </a:xfrm>
          </p:grpSpPr>
          <p:pic>
            <p:nvPicPr>
              <p:cNvPr id="15" name="Picture 14" descr="Text, icon&#10;&#10;Description automatically generated">
                <a:extLst>
                  <a:ext uri="{FF2B5EF4-FFF2-40B4-BE49-F238E27FC236}">
                    <a16:creationId xmlns:a16="http://schemas.microsoft.com/office/drawing/2014/main" id="{2FBF3AD5-49CA-6105-22C4-3FA967E02693}"/>
                  </a:ext>
                </a:extLst>
              </p:cNvPr>
              <p:cNvPicPr>
                <a:picLocks noChangeAspect="1"/>
              </p:cNvPicPr>
              <p:nvPr/>
            </p:nvPicPr>
            <p:blipFill>
              <a:blip r:embed="rId3"/>
              <a:stretch>
                <a:fillRect/>
              </a:stretch>
            </p:blipFill>
            <p:spPr>
              <a:xfrm>
                <a:off x="173865" y="701701"/>
                <a:ext cx="5009323" cy="5009323"/>
              </a:xfrm>
              <a:prstGeom prst="rect">
                <a:avLst/>
              </a:prstGeom>
            </p:spPr>
          </p:pic>
          <p:pic>
            <p:nvPicPr>
              <p:cNvPr id="16" name="Picture 15" descr="Icon&#10;&#10;Description automatically generated">
                <a:extLst>
                  <a:ext uri="{FF2B5EF4-FFF2-40B4-BE49-F238E27FC236}">
                    <a16:creationId xmlns:a16="http://schemas.microsoft.com/office/drawing/2014/main" id="{226B54B5-FC5E-F052-DE84-1BEDFD9860BC}"/>
                  </a:ext>
                </a:extLst>
              </p:cNvPr>
              <p:cNvPicPr>
                <a:picLocks noChangeAspect="1"/>
              </p:cNvPicPr>
              <p:nvPr/>
            </p:nvPicPr>
            <p:blipFill>
              <a:blip r:embed="rId4"/>
              <a:stretch>
                <a:fillRect/>
              </a:stretch>
            </p:blipFill>
            <p:spPr>
              <a:xfrm>
                <a:off x="803082" y="1404069"/>
                <a:ext cx="3370690" cy="3370690"/>
              </a:xfrm>
              <a:prstGeom prst="rect">
                <a:avLst/>
              </a:prstGeom>
            </p:spPr>
          </p:pic>
        </p:grpSp>
        <p:sp>
          <p:nvSpPr>
            <p:cNvPr id="14" name="TextBox 13">
              <a:extLst>
                <a:ext uri="{FF2B5EF4-FFF2-40B4-BE49-F238E27FC236}">
                  <a16:creationId xmlns:a16="http://schemas.microsoft.com/office/drawing/2014/main" id="{3C6EFECA-E3D0-AB77-5281-E381B90ADDDB}"/>
                </a:ext>
              </a:extLst>
            </p:cNvPr>
            <p:cNvSpPr txBox="1"/>
            <p:nvPr/>
          </p:nvSpPr>
          <p:spPr>
            <a:xfrm>
              <a:off x="1662664" y="4268819"/>
              <a:ext cx="3395207" cy="400110"/>
            </a:xfrm>
            <a:prstGeom prst="rect">
              <a:avLst/>
            </a:prstGeom>
            <a:noFill/>
          </p:spPr>
          <p:txBody>
            <a:bodyPr wrap="square" rtlCol="0">
              <a:spAutoFit/>
            </a:bodyPr>
            <a:lstStyle/>
            <a:p>
              <a:r>
                <a:rPr lang="en-US" sz="2000" dirty="0">
                  <a:solidFill>
                    <a:schemeClr val="bg1"/>
                  </a:solidFill>
                  <a:latin typeface="Proxima Nova" panose="020B0604020202020204" charset="0"/>
                </a:rPr>
                <a:t>Illusion of Control</a:t>
              </a:r>
            </a:p>
          </p:txBody>
        </p:sp>
      </p:grpSp>
    </p:spTree>
    <p:extLst>
      <p:ext uri="{BB962C8B-B14F-4D97-AF65-F5344CB8AC3E}">
        <p14:creationId xmlns:p14="http://schemas.microsoft.com/office/powerpoint/2010/main" val="112752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hape&#10;&#10;Description automatically generated with low confidence">
            <a:extLst>
              <a:ext uri="{FF2B5EF4-FFF2-40B4-BE49-F238E27FC236}">
                <a16:creationId xmlns:a16="http://schemas.microsoft.com/office/drawing/2014/main" id="{E16F2399-3578-14A6-DBC7-35B742CAEFD7}"/>
              </a:ext>
            </a:extLst>
          </p:cNvPr>
          <p:cNvPicPr>
            <a:picLocks noChangeAspect="1"/>
          </p:cNvPicPr>
          <p:nvPr/>
        </p:nvPicPr>
        <p:blipFill>
          <a:blip r:embed="rId3"/>
          <a:stretch>
            <a:fillRect/>
          </a:stretch>
        </p:blipFill>
        <p:spPr>
          <a:xfrm>
            <a:off x="2810123" y="148424"/>
            <a:ext cx="6230510" cy="6230510"/>
          </a:xfrm>
          <a:prstGeom prst="rect">
            <a:avLst/>
          </a:prstGeom>
        </p:spPr>
      </p:pic>
      <p:pic>
        <p:nvPicPr>
          <p:cNvPr id="14" name="Picture 13" descr="Text, icon&#10;&#10;Description automatically generated">
            <a:extLst>
              <a:ext uri="{FF2B5EF4-FFF2-40B4-BE49-F238E27FC236}">
                <a16:creationId xmlns:a16="http://schemas.microsoft.com/office/drawing/2014/main" id="{D11F2BDD-5BEF-AAE9-A387-6B5EFE1A2B50}"/>
              </a:ext>
            </a:extLst>
          </p:cNvPr>
          <p:cNvPicPr>
            <a:picLocks noChangeAspect="1"/>
          </p:cNvPicPr>
          <p:nvPr/>
        </p:nvPicPr>
        <p:blipFill>
          <a:blip r:embed="rId4"/>
          <a:stretch>
            <a:fillRect/>
          </a:stretch>
        </p:blipFill>
        <p:spPr>
          <a:xfrm>
            <a:off x="3379305" y="5561012"/>
            <a:ext cx="817922" cy="817922"/>
          </a:xfrm>
          <a:prstGeom prst="rect">
            <a:avLst/>
          </a:prstGeom>
        </p:spPr>
      </p:pic>
      <p:pic>
        <p:nvPicPr>
          <p:cNvPr id="15" name="Picture 14" descr="Text, icon&#10;&#10;Description automatically generated">
            <a:extLst>
              <a:ext uri="{FF2B5EF4-FFF2-40B4-BE49-F238E27FC236}">
                <a16:creationId xmlns:a16="http://schemas.microsoft.com/office/drawing/2014/main" id="{653E5260-EEC7-1D7A-F5DD-61D8F706FE28}"/>
              </a:ext>
            </a:extLst>
          </p:cNvPr>
          <p:cNvPicPr>
            <a:picLocks noChangeAspect="1"/>
          </p:cNvPicPr>
          <p:nvPr/>
        </p:nvPicPr>
        <p:blipFill>
          <a:blip r:embed="rId4"/>
          <a:stretch>
            <a:fillRect/>
          </a:stretch>
        </p:blipFill>
        <p:spPr>
          <a:xfrm>
            <a:off x="5687039" y="5561012"/>
            <a:ext cx="817922" cy="817922"/>
          </a:xfrm>
          <a:prstGeom prst="rect">
            <a:avLst/>
          </a:prstGeom>
        </p:spPr>
      </p:pic>
      <p:pic>
        <p:nvPicPr>
          <p:cNvPr id="16" name="Picture 15" descr="Text, icon&#10;&#10;Description automatically generated">
            <a:extLst>
              <a:ext uri="{FF2B5EF4-FFF2-40B4-BE49-F238E27FC236}">
                <a16:creationId xmlns:a16="http://schemas.microsoft.com/office/drawing/2014/main" id="{96BB83F3-8531-3559-7EAC-7A6126A67FE8}"/>
              </a:ext>
            </a:extLst>
          </p:cNvPr>
          <p:cNvPicPr>
            <a:picLocks noChangeAspect="1"/>
          </p:cNvPicPr>
          <p:nvPr/>
        </p:nvPicPr>
        <p:blipFill>
          <a:blip r:embed="rId4"/>
          <a:stretch>
            <a:fillRect/>
          </a:stretch>
        </p:blipFill>
        <p:spPr>
          <a:xfrm>
            <a:off x="7994773" y="5561012"/>
            <a:ext cx="817922" cy="817922"/>
          </a:xfrm>
          <a:prstGeom prst="rect">
            <a:avLst/>
          </a:prstGeom>
        </p:spPr>
      </p:pic>
      <p:sp>
        <p:nvSpPr>
          <p:cNvPr id="17" name="Rectangle 16">
            <a:extLst>
              <a:ext uri="{FF2B5EF4-FFF2-40B4-BE49-F238E27FC236}">
                <a16:creationId xmlns:a16="http://schemas.microsoft.com/office/drawing/2014/main" id="{5A64946C-214C-BB0F-2B48-1E7B5AC00E30}"/>
              </a:ext>
            </a:extLst>
          </p:cNvPr>
          <p:cNvSpPr/>
          <p:nvPr/>
        </p:nvSpPr>
        <p:spPr>
          <a:xfrm>
            <a:off x="2078832" y="241292"/>
            <a:ext cx="8237692" cy="2894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713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heme/theme1.xml><?xml version="1.0" encoding="utf-8"?>
<a:theme xmlns:a="http://schemas.openxmlformats.org/drawingml/2006/main" name="Deep Roots">
  <a:themeElements>
    <a:clrScheme name="Deep Roots">
      <a:dk1>
        <a:srgbClr val="2F2C27"/>
      </a:dk1>
      <a:lt1>
        <a:srgbClr val="FFFFFF"/>
      </a:lt1>
      <a:dk2>
        <a:srgbClr val="2F2C27"/>
      </a:dk2>
      <a:lt2>
        <a:srgbClr val="D9D9D6"/>
      </a:lt2>
      <a:accent1>
        <a:srgbClr val="76232F"/>
      </a:accent1>
      <a:accent2>
        <a:srgbClr val="888D30"/>
      </a:accent2>
      <a:accent3>
        <a:srgbClr val="7BAFDA"/>
      </a:accent3>
      <a:accent4>
        <a:srgbClr val="D9D9D6"/>
      </a:accent4>
      <a:accent5>
        <a:srgbClr val="D9D9D6"/>
      </a:accent5>
      <a:accent6>
        <a:srgbClr val="D9D9D6"/>
      </a:accent6>
      <a:hlink>
        <a:srgbClr val="7BAFDA"/>
      </a:hlink>
      <a:folHlink>
        <a:srgbClr val="7623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1724</TotalTime>
  <Words>4892</Words>
  <Application>Microsoft Office PowerPoint</Application>
  <PresentationFormat>Widescreen</PresentationFormat>
  <Paragraphs>269</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 Light</vt:lpstr>
      <vt:lpstr>Proxima Nova</vt:lpstr>
      <vt:lpstr>Dreaming Outloud Pro</vt:lpstr>
      <vt:lpstr>Calibri</vt:lpstr>
      <vt:lpstr>Deep Roots</vt:lpstr>
      <vt:lpstr>Using Empathy to Make Tests Easy and Code Safe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Existing Solutions</vt:lpstr>
      <vt:lpstr>PowerPoint Presentation</vt:lpstr>
      <vt:lpstr>PowerPoint Presentation</vt:lpstr>
      <vt:lpstr>PowerPoint Presentation</vt:lpstr>
      <vt:lpstr>Missing Names</vt:lpstr>
      <vt:lpstr>Identifying Obvious Nonsense – Extract Definition</vt:lpstr>
      <vt:lpstr>Identifying Obvious Nonsense – Extract Definition</vt:lpstr>
      <vt:lpstr>Obvious Nonsense</vt:lpstr>
      <vt:lpstr>Becoming Honest – Rename Definition</vt:lpstr>
      <vt:lpstr>Honest</vt:lpstr>
      <vt:lpstr>Becoming Completely Honest – Rename Definition</vt:lpstr>
      <vt:lpstr>Completely Honest</vt:lpstr>
      <vt:lpstr>PowerPoint Presentation</vt:lpstr>
      <vt:lpstr>PowerPoint Presentation</vt:lpstr>
      <vt:lpstr>Existing Solutions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Empathy to Make Tests Easy and Code Safe</dc:title>
  <dc:creator>Arlo Belshee</dc:creator>
  <cp:lastModifiedBy>Marian Willeke</cp:lastModifiedBy>
  <cp:revision>21</cp:revision>
  <cp:lastPrinted>2022-05-30T19:30:04Z</cp:lastPrinted>
  <dcterms:created xsi:type="dcterms:W3CDTF">2021-12-15T20:12:00Z</dcterms:created>
  <dcterms:modified xsi:type="dcterms:W3CDTF">2022-06-01T19:50:27Z</dcterms:modified>
</cp:coreProperties>
</file>